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ink/ink1.xml" ContentType="application/inkml+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openxmlformats.org/officeDocument/2006/relationships/custom-properties" Target="docProps/custom.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3" r:id="rId1"/>
  </p:sldMasterIdLst>
  <p:notesMasterIdLst>
    <p:notesMasterId r:id="rId30"/>
  </p:notesMasterIdLst>
  <p:sldIdLst>
    <p:sldId id="1627" r:id="rId2"/>
    <p:sldId id="1684" r:id="rId3"/>
    <p:sldId id="1702" r:id="rId4"/>
    <p:sldId id="2076138163" r:id="rId5"/>
    <p:sldId id="2076138153" r:id="rId6"/>
    <p:sldId id="2076138154" r:id="rId7"/>
    <p:sldId id="2076138164" r:id="rId8"/>
    <p:sldId id="1747" r:id="rId9"/>
    <p:sldId id="2076138165" r:id="rId10"/>
    <p:sldId id="2076138161" r:id="rId11"/>
    <p:sldId id="2076138166" r:id="rId12"/>
    <p:sldId id="2076138168" r:id="rId13"/>
    <p:sldId id="2076138167" r:id="rId14"/>
    <p:sldId id="1699" r:id="rId15"/>
    <p:sldId id="2076138158" r:id="rId16"/>
    <p:sldId id="2076138156" r:id="rId17"/>
    <p:sldId id="1780" r:id="rId18"/>
    <p:sldId id="2076138159" r:id="rId19"/>
    <p:sldId id="1764" r:id="rId20"/>
    <p:sldId id="2076138157" r:id="rId21"/>
    <p:sldId id="2076138169" r:id="rId22"/>
    <p:sldId id="2076138170" r:id="rId23"/>
    <p:sldId id="1759" r:id="rId24"/>
    <p:sldId id="2076138147" r:id="rId25"/>
    <p:sldId id="2076138173" r:id="rId26"/>
    <p:sldId id="2076138171" r:id="rId27"/>
    <p:sldId id="2076138172" r:id="rId28"/>
    <p:sldId id="1891" r:id="rId29"/>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E8BCFD7-388F-4CFD-BFD3-45E99CAB717F}" v="4" dt="2023-09-24T01:18:47.13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182" autoAdjust="0"/>
    <p:restoredTop sz="85091" autoAdjust="0"/>
  </p:normalViewPr>
  <p:slideViewPr>
    <p:cSldViewPr snapToGrid="0">
      <p:cViewPr varScale="1">
        <p:scale>
          <a:sx n="90" d="100"/>
          <a:sy n="90" d="100"/>
        </p:scale>
        <p:origin x="1128"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customXml" Target="../customXml/item3.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38" Type="http://schemas.openxmlformats.org/officeDocument/2006/relationships/customXml" Target="../customXml/item2.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37" Type="http://schemas.openxmlformats.org/officeDocument/2006/relationships/customXml" Target="../customXml/item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microsoft.com/office/2018/10/relationships/authors" Targe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microsoft.com/office/2015/10/relationships/revisionInfo" Target="revisionInfo.xml"/><Relationship Id="rId8" Type="http://schemas.openxmlformats.org/officeDocument/2006/relationships/slide" Target="slides/slide7.xml"/><Relationship Id="rId3" Type="http://schemas.openxmlformats.org/officeDocument/2006/relationships/slide" Target="slides/slide2.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2T00:45:05.805"/>
    </inkml:context>
    <inkml:brush xml:id="br0">
      <inkml:brushProperty name="width" value="0.1" units="cm"/>
      <inkml:brushProperty name="height" value="0.1" units="cm"/>
      <inkml:brushProperty name="color" value="#E71224"/>
    </inkml:brush>
  </inkml:definitions>
  <inkml:trace contextRef="#ctx0" brushRef="#br0">8143 7643 5631 0 0,'-6'-9'2560'0'0,"-6"-12"-2208"0"0,1-9-4928 0 0,1 1 609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FA2EA35-1365-4E6B-BAF1-55EB702AF360}" type="datetimeFigureOut">
              <a:rPr lang="en-US" smtClean="0"/>
              <a:t>9/23/2023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9ED9CA1-4A12-4327-B19F-AF8FAAE8140B}" type="slidenum">
              <a:rPr lang="en-US" smtClean="0"/>
              <a:t>‹#›</a:t>
            </a:fld>
            <a:endParaRPr lang="en-US"/>
          </a:p>
        </p:txBody>
      </p:sp>
    </p:spTree>
    <p:extLst>
      <p:ext uri="{BB962C8B-B14F-4D97-AF65-F5344CB8AC3E}">
        <p14:creationId xmlns:p14="http://schemas.microsoft.com/office/powerpoint/2010/main" val="31973579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13732019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Storage Migration Service overview - https://docs.microsoft.com/windows-server/storage/storage-migration-service/overview</a:t>
            </a:r>
          </a:p>
          <a:p>
            <a:endParaRPr lang="en-US" dirty="0"/>
          </a:p>
          <a:p>
            <a:r>
              <a:rPr lang="en-US" b="0" i="0" dirty="0">
                <a:solidFill>
                  <a:srgbClr val="666666"/>
                </a:solidFill>
                <a:effectLst/>
                <a:latin typeface="Helvetica Neue"/>
              </a:rPr>
              <a:t>When would you use the Windows Storage Migration Service?</a:t>
            </a:r>
          </a:p>
          <a:p>
            <a:r>
              <a:rPr lang="en-US" dirty="0"/>
              <a:t>https://learn.microsoft.com/windows-server/storage/storage-migration-service/overview#why-use-storage-migration-service</a:t>
            </a:r>
          </a:p>
          <a:p>
            <a:endParaRPr lang="en-US" dirty="0"/>
          </a:p>
        </p:txBody>
      </p:sp>
      <p:sp>
        <p:nvSpPr>
          <p:cNvPr id="4" name="Slide Number Placeholder 3"/>
          <p:cNvSpPr>
            <a:spLocks noGrp="1"/>
          </p:cNvSpPr>
          <p:nvPr>
            <p:ph type="sldNum" sz="quarter" idx="5"/>
          </p:nvPr>
        </p:nvSpPr>
        <p:spPr/>
        <p:txBody>
          <a:bodyPr/>
          <a:lstStyle/>
          <a:p>
            <a:fld id="{79ED9CA1-4A12-4327-B19F-AF8FAAE8140B}" type="slidenum">
              <a:rPr lang="en-US" smtClean="0"/>
              <a:t>17</a:t>
            </a:fld>
            <a:endParaRPr lang="en-US"/>
          </a:p>
        </p:txBody>
      </p:sp>
    </p:spTree>
    <p:extLst>
      <p:ext uri="{BB962C8B-B14F-4D97-AF65-F5344CB8AC3E}">
        <p14:creationId xmlns:p14="http://schemas.microsoft.com/office/powerpoint/2010/main" val="12369966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200"/>
              </a:spcBef>
              <a:spcAft>
                <a:spcPts val="1200"/>
              </a:spcAft>
            </a:pPr>
            <a:r>
              <a:rPr lang="en-US" sz="880" b="0" dirty="0">
                <a:effectLst/>
                <a:latin typeface="Segoe UI Light" panose="020B0502040204020203" pitchFamily="34" charset="0"/>
                <a:ea typeface="Times New Roman" panose="02020603050405020304" pitchFamily="18" charset="0"/>
                <a:cs typeface="Segoe UI Light" panose="020B0502040204020203" pitchFamily="34" charset="0"/>
              </a:rPr>
              <a:t>What is Azure Import/Export service? - https://docs.microsoft.com/azure/import-export/storage-import-export-service</a:t>
            </a:r>
          </a:p>
          <a:p>
            <a:pPr marL="0" marR="0">
              <a:lnSpc>
                <a:spcPct val="107000"/>
              </a:lnSpc>
              <a:spcBef>
                <a:spcPts val="200"/>
              </a:spcBef>
              <a:spcAft>
                <a:spcPts val="1200"/>
              </a:spcAft>
            </a:pPr>
            <a:r>
              <a:rPr lang="en-US" sz="880" b="0" dirty="0">
                <a:effectLst/>
                <a:latin typeface="Segoe UI Light" panose="020B0502040204020203" pitchFamily="34" charset="0"/>
                <a:ea typeface="Times New Roman" panose="02020603050405020304" pitchFamily="18" charset="0"/>
                <a:cs typeface="Segoe UI Light" panose="020B0502040204020203" pitchFamily="34" charset="0"/>
              </a:rPr>
              <a:t>Export large amounts of data from Azure by using Azure Import/Export - https://docs.microsoft.com/learn/modules/export-data-with-azure-import-export/</a:t>
            </a:r>
          </a:p>
          <a:p>
            <a:endParaRPr lang="en-US" sz="880" dirty="0">
              <a:latin typeface="Segoe UI Light" panose="020B0502040204020203" pitchFamily="34" charset="0"/>
              <a:cs typeface="Segoe UI Light" panose="020B0502040204020203" pitchFamily="34" charset="0"/>
            </a:endParaRPr>
          </a:p>
          <a:p>
            <a:r>
              <a:rPr lang="en-US" sz="880" dirty="0">
                <a:latin typeface="Segoe UI Light" panose="020B0502040204020203" pitchFamily="34" charset="0"/>
                <a:cs typeface="Segoe UI Light" panose="020B0502040204020203" pitchFamily="34" charset="0"/>
              </a:rPr>
              <a:t>When should you use </a:t>
            </a:r>
            <a:r>
              <a:rPr lang="en-US" sz="880" dirty="0" err="1">
                <a:latin typeface="Segoe UI Light" panose="020B0502040204020203" pitchFamily="34" charset="0"/>
                <a:cs typeface="Segoe UI Light" panose="020B0502040204020203" pitchFamily="34" charset="0"/>
              </a:rPr>
              <a:t>AzCopy</a:t>
            </a:r>
            <a:r>
              <a:rPr lang="en-US" sz="880" dirty="0">
                <a:latin typeface="Segoe UI Light" panose="020B0502040204020203" pitchFamily="34" charset="0"/>
                <a:cs typeface="Segoe UI Light" panose="020B0502040204020203" pitchFamily="34" charset="0"/>
              </a:rPr>
              <a:t> instead of the Azure Import/Export service? Use </a:t>
            </a:r>
            <a:r>
              <a:rPr lang="en-US" sz="880" dirty="0" err="1">
                <a:latin typeface="Segoe UI Light" panose="020B0502040204020203" pitchFamily="34" charset="0"/>
                <a:cs typeface="Segoe UI Light" panose="020B0502040204020203" pitchFamily="34" charset="0"/>
              </a:rPr>
              <a:t>AzCopy</a:t>
            </a:r>
            <a:r>
              <a:rPr lang="en-US" sz="880" dirty="0">
                <a:latin typeface="Segoe UI Light" panose="020B0502040204020203" pitchFamily="34" charset="0"/>
                <a:cs typeface="Segoe UI Light" panose="020B0502040204020203" pitchFamily="34" charset="0"/>
              </a:rPr>
              <a:t> to transfer small to moderate amounts of data online across the network.</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19</a:t>
            </a:fld>
            <a:endParaRPr lang="en-US"/>
          </a:p>
        </p:txBody>
      </p:sp>
    </p:spTree>
    <p:extLst>
      <p:ext uri="{BB962C8B-B14F-4D97-AF65-F5344CB8AC3E}">
        <p14:creationId xmlns:p14="http://schemas.microsoft.com/office/powerpoint/2010/main" val="34314948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0" dirty="0">
                <a:latin typeface="Segoe UI Light" panose="020B0502040204020203" pitchFamily="34" charset="0"/>
                <a:cs typeface="Segoe UI Light" panose="020B0502040204020203" pitchFamily="34" charset="0"/>
              </a:rPr>
              <a:t>What is Azure Data Box? - https://docs.microsoft.com/azure/databox/data-box-overview</a:t>
            </a:r>
          </a:p>
          <a:p>
            <a:r>
              <a:rPr lang="en-US" sz="880" dirty="0">
                <a:latin typeface="Segoe UI Light" panose="020B0502040204020203" pitchFamily="34" charset="0"/>
                <a:cs typeface="Segoe UI Light" panose="020B0502040204020203" pitchFamily="34" charset="0"/>
              </a:rPr>
              <a:t>Migrate data offline to Azure File Sync with Azure Data Box - https://docs.microsoft.com/azure/storage/files/storage-files-migration-server-hybrid-databox</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i="0" dirty="0">
                <a:solidFill>
                  <a:srgbClr val="171717"/>
                </a:solidFill>
                <a:effectLst/>
                <a:latin typeface="Segoe UI" panose="020B0502040204020203" pitchFamily="34" charset="0"/>
              </a:rPr>
              <a:t>Move large amounts of data to the cloud by using Azure Data Box family - https://docs.microsoft.com/learn/modules/move-data-with-azure-data-box/</a:t>
            </a:r>
          </a:p>
          <a:p>
            <a:endParaRPr lang="en-US" sz="880" dirty="0">
              <a:latin typeface="Segoe UI Light" panose="020B0502040204020203" pitchFamily="34" charset="0"/>
              <a:cs typeface="Segoe UI Light" panose="020B0502040204020203" pitchFamily="34" charset="0"/>
            </a:endParaRPr>
          </a:p>
          <a:p>
            <a:endParaRPr lang="en-US" sz="880" dirty="0">
              <a:latin typeface="Segoe UI Light" panose="020B0502040204020203" pitchFamily="34" charset="0"/>
              <a:cs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880" dirty="0">
                <a:latin typeface="Segoe UI Light" panose="020B0502040204020203" pitchFamily="34" charset="0"/>
                <a:cs typeface="Segoe UI Light" panose="020B0502040204020203" pitchFamily="34" charset="0"/>
              </a:rPr>
              <a:t>When should you use Azure Import/Export service instead of Data Box Family? Data Box family is the recommended solution for handling very large import or export jobs when the organization is in a region where it's supported.</a:t>
            </a:r>
          </a:p>
          <a:p>
            <a:endParaRPr lang="en-US" sz="880" dirty="0">
              <a:latin typeface="Segoe UI Light" panose="020B0502040204020203" pitchFamily="34" charset="0"/>
              <a:cs typeface="Segoe UI Light" panose="020B0502040204020203" pitchFamily="34" charset="0"/>
            </a:endParaRPr>
          </a:p>
          <a:p>
            <a:pPr algn="l"/>
            <a:r>
              <a:rPr lang="en-US" b="0" i="0" dirty="0">
                <a:solidFill>
                  <a:srgbClr val="171717"/>
                </a:solidFill>
                <a:effectLst/>
                <a:latin typeface="Segoe UI" panose="020B0502040204020203" pitchFamily="34" charset="0"/>
              </a:rPr>
              <a:t>Here are the various scenarios where Data Box devices can be used to import data to Azure.</a:t>
            </a:r>
          </a:p>
          <a:p>
            <a:pPr algn="l">
              <a:buFont typeface="Arial" panose="020B0604020202020204" pitchFamily="34" charset="0"/>
              <a:buChar char="•"/>
            </a:pPr>
            <a:r>
              <a:rPr lang="en-US" b="1" i="0" dirty="0">
                <a:solidFill>
                  <a:srgbClr val="171717"/>
                </a:solidFill>
                <a:effectLst/>
                <a:latin typeface="Segoe UI" panose="020B0502040204020203" pitchFamily="34" charset="0"/>
              </a:rPr>
              <a:t>One time migration</a:t>
            </a:r>
            <a:r>
              <a:rPr lang="en-US" b="0" i="0" dirty="0">
                <a:solidFill>
                  <a:srgbClr val="171717"/>
                </a:solidFill>
                <a:effectLst/>
                <a:latin typeface="Segoe UI" panose="020B0502040204020203" pitchFamily="34" charset="0"/>
              </a:rPr>
              <a:t> - when large amount of on-premises data is moved to Azure.</a:t>
            </a:r>
          </a:p>
          <a:p>
            <a:pPr marL="742950" lvl="1" indent="-285750" algn="l">
              <a:buFont typeface="Arial" panose="020B0604020202020204" pitchFamily="34" charset="0"/>
              <a:buChar char="•"/>
            </a:pPr>
            <a:r>
              <a:rPr lang="en-US" b="0" i="0" dirty="0">
                <a:solidFill>
                  <a:srgbClr val="171717"/>
                </a:solidFill>
                <a:effectLst/>
                <a:latin typeface="Segoe UI" panose="020B0502040204020203" pitchFamily="34" charset="0"/>
              </a:rPr>
              <a:t>Moving a media library from offline tapes into Azure to create an online media library.</a:t>
            </a:r>
          </a:p>
          <a:p>
            <a:pPr marL="742950" lvl="1" indent="-285750" algn="l">
              <a:buFont typeface="Arial" panose="020B0604020202020204" pitchFamily="34" charset="0"/>
              <a:buChar char="•"/>
            </a:pPr>
            <a:r>
              <a:rPr lang="en-US" b="0" i="0" dirty="0">
                <a:solidFill>
                  <a:srgbClr val="171717"/>
                </a:solidFill>
                <a:effectLst/>
                <a:latin typeface="Segoe UI" panose="020B0502040204020203" pitchFamily="34" charset="0"/>
              </a:rPr>
              <a:t>Migrating your VM farm, SQL server, and applications to Azure</a:t>
            </a:r>
          </a:p>
          <a:p>
            <a:pPr marL="742950" lvl="1" indent="-285750" algn="l">
              <a:buFont typeface="Arial" panose="020B0604020202020204" pitchFamily="34" charset="0"/>
              <a:buChar char="•"/>
            </a:pPr>
            <a:r>
              <a:rPr lang="en-US" b="0" i="0" dirty="0">
                <a:solidFill>
                  <a:srgbClr val="171717"/>
                </a:solidFill>
                <a:effectLst/>
                <a:latin typeface="Segoe UI" panose="020B0502040204020203" pitchFamily="34" charset="0"/>
              </a:rPr>
              <a:t>Moving historical data to Azure for in-depth analysis and reporting using HDInsight</a:t>
            </a:r>
          </a:p>
          <a:p>
            <a:pPr algn="l">
              <a:buFont typeface="Arial" panose="020B0604020202020204" pitchFamily="34" charset="0"/>
              <a:buChar char="•"/>
            </a:pPr>
            <a:r>
              <a:rPr lang="en-US" b="1" i="0" dirty="0">
                <a:solidFill>
                  <a:srgbClr val="171717"/>
                </a:solidFill>
                <a:effectLst/>
                <a:latin typeface="Segoe UI" panose="020B0502040204020203" pitchFamily="34" charset="0"/>
              </a:rPr>
              <a:t>Initial bulk transfer</a:t>
            </a:r>
            <a:r>
              <a:rPr lang="en-US" b="0" i="0" dirty="0">
                <a:solidFill>
                  <a:srgbClr val="171717"/>
                </a:solidFill>
                <a:effectLst/>
                <a:latin typeface="Segoe UI" panose="020B0502040204020203" pitchFamily="34" charset="0"/>
              </a:rPr>
              <a:t> - when an initial bulk transfer is done using Data Box (seed) followed by incremental transfers over the network.</a:t>
            </a:r>
          </a:p>
          <a:p>
            <a:pPr algn="l">
              <a:buFont typeface="Arial" panose="020B0604020202020204" pitchFamily="34" charset="0"/>
              <a:buChar char="•"/>
            </a:pPr>
            <a:r>
              <a:rPr lang="en-US" b="1" i="0" dirty="0">
                <a:solidFill>
                  <a:srgbClr val="171717"/>
                </a:solidFill>
                <a:effectLst/>
                <a:latin typeface="Segoe UI" panose="020B0502040204020203" pitchFamily="34" charset="0"/>
              </a:rPr>
              <a:t>Periodic uploads</a:t>
            </a:r>
            <a:r>
              <a:rPr lang="en-US" b="0" i="0" dirty="0">
                <a:solidFill>
                  <a:srgbClr val="171717"/>
                </a:solidFill>
                <a:effectLst/>
                <a:latin typeface="Segoe UI" panose="020B0502040204020203" pitchFamily="34" charset="0"/>
              </a:rPr>
              <a:t> - when large amount of data is generated periodically and needs to be moved to Azure. For example in energy exploration, where video content is generated on oil rigs and windmill farms.</a:t>
            </a:r>
          </a:p>
          <a:p>
            <a:pPr algn="l"/>
            <a:r>
              <a:rPr lang="en-US" b="0" i="0" dirty="0">
                <a:solidFill>
                  <a:srgbClr val="171717"/>
                </a:solidFill>
                <a:effectLst/>
                <a:latin typeface="Segoe UI" panose="020B0502040204020203" pitchFamily="34" charset="0"/>
              </a:rPr>
              <a:t>Here are the various scenarios where Data Box can be used to export data from Azure. Data Box Disk and Data Box Heavy don't support exporting data from Azure.</a:t>
            </a:r>
          </a:p>
          <a:p>
            <a:pPr algn="l">
              <a:buFont typeface="Arial" panose="020B0604020202020204" pitchFamily="34" charset="0"/>
              <a:buChar char="•"/>
            </a:pPr>
            <a:r>
              <a:rPr lang="en-US" b="1" i="0" dirty="0">
                <a:solidFill>
                  <a:srgbClr val="171717"/>
                </a:solidFill>
                <a:effectLst/>
                <a:latin typeface="Segoe UI" panose="020B0502040204020203" pitchFamily="34" charset="0"/>
              </a:rPr>
              <a:t>Disaster recovery</a:t>
            </a:r>
            <a:r>
              <a:rPr lang="en-US" b="0" i="0" dirty="0">
                <a:solidFill>
                  <a:srgbClr val="171717"/>
                </a:solidFill>
                <a:effectLst/>
                <a:latin typeface="Segoe UI" panose="020B0502040204020203" pitchFamily="34" charset="0"/>
              </a:rPr>
              <a:t> - when a copy of the data from Azure is restored to an on-premises network. In a typical disaster recovery scenario, a large amount of Azure data is exported to a Data Box. Microsoft then ships this Data Box, and the data is restored on your premises in a short time.</a:t>
            </a:r>
          </a:p>
          <a:p>
            <a:pPr algn="l">
              <a:buFont typeface="Arial" panose="020B0604020202020204" pitchFamily="34" charset="0"/>
              <a:buChar char="•"/>
            </a:pPr>
            <a:r>
              <a:rPr lang="en-US" b="1" i="0" dirty="0">
                <a:solidFill>
                  <a:srgbClr val="171717"/>
                </a:solidFill>
                <a:effectLst/>
                <a:latin typeface="Segoe UI" panose="020B0502040204020203" pitchFamily="34" charset="0"/>
              </a:rPr>
              <a:t>Security requirements</a:t>
            </a:r>
            <a:r>
              <a:rPr lang="en-US" b="0" i="0" dirty="0">
                <a:solidFill>
                  <a:srgbClr val="171717"/>
                </a:solidFill>
                <a:effectLst/>
                <a:latin typeface="Segoe UI" panose="020B0502040204020203" pitchFamily="34" charset="0"/>
              </a:rPr>
              <a:t> - when you need to be able to export data out of Azure due to government or security requirements. For example, Azure Storage is available in US Secret and Top Secret clouds, and you can use Data Box to export data out of Azure.</a:t>
            </a:r>
          </a:p>
          <a:p>
            <a:pPr algn="l">
              <a:buFont typeface="Arial" panose="020B0604020202020204" pitchFamily="34" charset="0"/>
              <a:buChar char="•"/>
            </a:pPr>
            <a:r>
              <a:rPr lang="en-US" b="1" i="0" dirty="0">
                <a:solidFill>
                  <a:srgbClr val="171717"/>
                </a:solidFill>
                <a:effectLst/>
                <a:latin typeface="Segoe UI" panose="020B0502040204020203" pitchFamily="34" charset="0"/>
              </a:rPr>
              <a:t>Migrate back to on-premises or to another cloud service provider</a:t>
            </a:r>
            <a:r>
              <a:rPr lang="en-US" b="0" i="0" dirty="0">
                <a:solidFill>
                  <a:srgbClr val="171717"/>
                </a:solidFill>
                <a:effectLst/>
                <a:latin typeface="Segoe UI" panose="020B0502040204020203" pitchFamily="34" charset="0"/>
              </a:rPr>
              <a:t> - when you want to move all the data back to on-premises, or to another cloud service provider, export data via Data Box to migrate the workloads.</a:t>
            </a:r>
          </a:p>
          <a:p>
            <a:endParaRPr lang="en-US" sz="880" dirty="0">
              <a:latin typeface="Segoe UI Light" panose="020B0502040204020203" pitchFamily="34" charset="0"/>
              <a:cs typeface="Segoe UI Light" panose="020B0502040204020203" pitchFamily="34" charset="0"/>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20</a:t>
            </a:fld>
            <a:endParaRPr lang="en-US"/>
          </a:p>
        </p:txBody>
      </p:sp>
    </p:spTree>
    <p:extLst>
      <p:ext uri="{BB962C8B-B14F-4D97-AF65-F5344CB8AC3E}">
        <p14:creationId xmlns:p14="http://schemas.microsoft.com/office/powerpoint/2010/main" val="5580762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this slide to broaden the discussion. Not every tool or scenario is covered in class. </a:t>
            </a:r>
          </a:p>
          <a:p>
            <a:endParaRPr lang="en-US" dirty="0"/>
          </a:p>
          <a:p>
            <a:pPr algn="l">
              <a:buFont typeface="+mj-lt"/>
              <a:buNone/>
            </a:pPr>
            <a:r>
              <a:rPr lang="en-US" b="0" i="0" dirty="0">
                <a:solidFill>
                  <a:srgbClr val="666666"/>
                </a:solidFill>
                <a:effectLst/>
                <a:latin typeface="Helvetica Neue"/>
              </a:rPr>
              <a:t>When would you use the Azure Import/Export service? </a:t>
            </a:r>
          </a:p>
          <a:p>
            <a:pPr algn="l">
              <a:buFont typeface="+mj-lt"/>
              <a:buNone/>
            </a:pPr>
            <a:r>
              <a:rPr lang="en-US" b="0" i="0" dirty="0">
                <a:solidFill>
                  <a:srgbClr val="666666"/>
                </a:solidFill>
                <a:effectLst/>
                <a:latin typeface="Helvetica Neue"/>
              </a:rPr>
              <a:t>https://learn.microsoft.com/azure/import-export/storage-import-export-service</a:t>
            </a:r>
          </a:p>
          <a:p>
            <a:pPr algn="l">
              <a:buFont typeface="+mj-lt"/>
              <a:buNone/>
            </a:pPr>
            <a:r>
              <a:rPr lang="en-US" b="0" i="0" dirty="0">
                <a:solidFill>
                  <a:srgbClr val="666666"/>
                </a:solidFill>
                <a:effectLst/>
                <a:latin typeface="Helvetica Neue"/>
              </a:rPr>
              <a:t>When would you use Data Box?</a:t>
            </a:r>
          </a:p>
          <a:p>
            <a:pPr algn="l">
              <a:buFont typeface="+mj-lt"/>
              <a:buNone/>
            </a:pPr>
            <a:r>
              <a:rPr lang="en-US" b="0" i="0" dirty="0">
                <a:solidFill>
                  <a:srgbClr val="666666"/>
                </a:solidFill>
                <a:effectLst/>
                <a:latin typeface="Helvetica Neue"/>
              </a:rPr>
              <a:t>https://learn.microsoft.com/azure/databox/data-box-overview</a:t>
            </a:r>
          </a:p>
          <a:p>
            <a:pPr algn="l">
              <a:buFont typeface="+mj-lt"/>
              <a:buNone/>
            </a:pPr>
            <a:r>
              <a:rPr lang="en-US" b="0" i="0" dirty="0">
                <a:solidFill>
                  <a:srgbClr val="666666"/>
                </a:solidFill>
                <a:effectLst/>
                <a:latin typeface="Helvetica Neue"/>
              </a:rPr>
              <a:t>What other tools can you use to import/export moderate volumes of data? </a:t>
            </a:r>
          </a:p>
          <a:p>
            <a:pPr algn="l">
              <a:buFont typeface="+mj-lt"/>
              <a:buNone/>
            </a:pPr>
            <a:r>
              <a:rPr lang="en-US" b="0" i="0" dirty="0">
                <a:solidFill>
                  <a:srgbClr val="666666"/>
                </a:solidFill>
                <a:effectLst/>
                <a:latin typeface="Helvetica Neue"/>
              </a:rPr>
              <a:t>https://learn.microsoft.com/azure/storage/common/storage-use-azcopy-v10</a:t>
            </a:r>
          </a:p>
          <a:p>
            <a:endParaRPr lang="en-US" dirty="0"/>
          </a:p>
        </p:txBody>
      </p:sp>
      <p:sp>
        <p:nvSpPr>
          <p:cNvPr id="4" name="Slide Number Placeholder 3"/>
          <p:cNvSpPr>
            <a:spLocks noGrp="1"/>
          </p:cNvSpPr>
          <p:nvPr>
            <p:ph type="sldNum" sz="quarter" idx="5"/>
          </p:nvPr>
        </p:nvSpPr>
        <p:spPr/>
        <p:txBody>
          <a:bodyPr/>
          <a:lstStyle/>
          <a:p>
            <a:fld id="{79ED9CA1-4A12-4327-B19F-AF8FAAE8140B}" type="slidenum">
              <a:rPr lang="en-US" smtClean="0"/>
              <a:t>21</a:t>
            </a:fld>
            <a:endParaRPr lang="en-US"/>
          </a:p>
        </p:txBody>
      </p:sp>
    </p:spTree>
    <p:extLst>
      <p:ext uri="{BB962C8B-B14F-4D97-AF65-F5344CB8AC3E}">
        <p14:creationId xmlns:p14="http://schemas.microsoft.com/office/powerpoint/2010/main" val="10740996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module does not have a case study.  Use this slide to review different areas and what BCDR strategy they would use. There is more than one solution. Add to the slide other areas you want to emphasize. Talk thorough considerations and suggested solutions. There are no wrong answers, just better answers depending on the specific situation. </a:t>
            </a:r>
          </a:p>
          <a:p>
            <a:endParaRPr lang="en-US" dirty="0"/>
          </a:p>
          <a:p>
            <a:pPr marL="171450" indent="-171450">
              <a:buFont typeface="Arial" panose="020B0604020202020204" pitchFamily="34" charset="0"/>
              <a:buChar char="•"/>
            </a:pPr>
            <a:r>
              <a:rPr lang="en-US" sz="1200" dirty="0">
                <a:gradFill>
                  <a:gsLst>
                    <a:gs pos="2917">
                      <a:schemeClr val="tx1"/>
                    </a:gs>
                    <a:gs pos="30000">
                      <a:schemeClr val="tx1"/>
                    </a:gs>
                  </a:gsLst>
                  <a:lin ang="5400000" scaled="0"/>
                </a:gradFill>
              </a:rPr>
              <a:t>Media and corporate files – Import/export, blob upload, file sync, virtual machine migration. </a:t>
            </a:r>
          </a:p>
          <a:p>
            <a:pPr marL="171450" indent="-171450">
              <a:buFont typeface="Arial" panose="020B0604020202020204" pitchFamily="34" charset="0"/>
              <a:buChar char="•"/>
            </a:pPr>
            <a:r>
              <a:rPr lang="en-US" sz="1200" dirty="0">
                <a:gradFill>
                  <a:gsLst>
                    <a:gs pos="2917">
                      <a:schemeClr val="tx1"/>
                    </a:gs>
                    <a:gs pos="30000">
                      <a:schemeClr val="tx1"/>
                    </a:gs>
                  </a:gsLst>
                  <a:lin ang="5400000" scaled="0"/>
                </a:gradFill>
              </a:rPr>
              <a:t>Product catalog and marketing literature (database) – DMA, SSMA</a:t>
            </a:r>
          </a:p>
          <a:p>
            <a:pPr marL="171450" indent="-171450">
              <a:buFont typeface="Arial" panose="020B0604020202020204" pitchFamily="34" charset="0"/>
              <a:buChar char="•"/>
            </a:pPr>
            <a:r>
              <a:rPr lang="en-US" sz="1200" dirty="0">
                <a:gradFill>
                  <a:gsLst>
                    <a:gs pos="2917">
                      <a:schemeClr val="tx1"/>
                    </a:gs>
                    <a:gs pos="30000">
                      <a:schemeClr val="tx1"/>
                    </a:gs>
                  </a:gsLst>
                  <a:lin ang="5400000" scaled="0"/>
                </a:gradFill>
              </a:rPr>
              <a:t>On-premises virtual machines – Azure Migrate</a:t>
            </a:r>
          </a:p>
          <a:p>
            <a:pPr marL="171450" indent="-171450">
              <a:buFont typeface="Arial" panose="020B0604020202020204" pitchFamily="34" charset="0"/>
              <a:buChar char="•"/>
            </a:pPr>
            <a:r>
              <a:rPr lang="en-US" sz="1200" dirty="0">
                <a:gradFill>
                  <a:gsLst>
                    <a:gs pos="2917">
                      <a:schemeClr val="tx1"/>
                    </a:gs>
                    <a:gs pos="30000">
                      <a:schemeClr val="tx1"/>
                    </a:gs>
                  </a:gsLst>
                  <a:lin ang="5400000" scaled="0"/>
                </a:gradFill>
              </a:rPr>
              <a:t>On-premises NAS server – File Sync, Data Box</a:t>
            </a:r>
          </a:p>
          <a:p>
            <a:pPr marL="171450" indent="-171450">
              <a:buFont typeface="Arial" panose="020B0604020202020204" pitchFamily="34" charset="0"/>
              <a:buChar char="•"/>
            </a:pPr>
            <a:r>
              <a:rPr lang="en-US" sz="1200" dirty="0">
                <a:gradFill>
                  <a:gsLst>
                    <a:gs pos="2917">
                      <a:schemeClr val="tx1"/>
                    </a:gs>
                    <a:gs pos="30000">
                      <a:schemeClr val="tx1"/>
                    </a:gs>
                  </a:gsLst>
                  <a:lin ang="5400000" scaled="0"/>
                </a:gradFill>
              </a:rPr>
              <a:t>Cloud-based blob storage – automated</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23</a:t>
            </a:fld>
            <a:endParaRPr lang="en-US"/>
          </a:p>
        </p:txBody>
      </p:sp>
    </p:spTree>
    <p:extLst>
      <p:ext uri="{BB962C8B-B14F-4D97-AF65-F5344CB8AC3E}">
        <p14:creationId xmlns:p14="http://schemas.microsoft.com/office/powerpoint/2010/main" val="2413292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Additional questions are available in Microsoft Forms – </a:t>
            </a:r>
          </a:p>
          <a:p>
            <a:pPr algn="l"/>
            <a:r>
              <a:rPr lang="en-US" b="0" i="0" dirty="0">
                <a:solidFill>
                  <a:srgbClr val="FFFFFF"/>
                </a:solidFill>
                <a:effectLst/>
                <a:latin typeface="Segoe UI" panose="020B0502040204020203" pitchFamily="34" charset="0"/>
              </a:rPr>
              <a:t>AZ-305 Design a migration solution (Module 11) - https://forms.office.com/Pages/ShareFormPage.aspx?id=v4j5cvGGr0GRqy180BHbR5NEFZBpuAZBgxPOGXi_gX5UMzcxMkxLMlJQV005RTEzWUhYR0I0SUZFTC4u&amp;sharetoken=Xd5xfktn4qWoQUH8jx5b&amp;wdLOR=c53205781-321E-43D7-A126-F09E4DC1FE13</a:t>
            </a:r>
            <a:endParaRPr lang="en-US" dirty="0"/>
          </a:p>
          <a:p>
            <a:br>
              <a:rPr lang="en-US" b="0" dirty="0">
                <a:solidFill>
                  <a:srgbClr val="000000"/>
                </a:solidFill>
                <a:effectLst/>
                <a:latin typeface="Consolas" panose="020B0609020204030204" pitchFamily="49" charset="0"/>
              </a:rPr>
            </a:br>
            <a:r>
              <a:rPr lang="en-US" b="0" dirty="0">
                <a:solidFill>
                  <a:srgbClr val="000000"/>
                </a:solidFill>
                <a:effectLst/>
                <a:latin typeface="Consolas" panose="020B0609020204030204" pitchFamily="49" charset="0"/>
              </a:rPr>
              <a:t>Design your migration to Azure - Learn | Microsoft Docs - </a:t>
            </a:r>
            <a:r>
              <a:rPr lang="en-US" b="0" dirty="0">
                <a:solidFill>
                  <a:srgbClr val="A31515"/>
                </a:solidFill>
                <a:effectLst/>
                <a:latin typeface="Consolas" panose="020B0609020204030204" pitchFamily="49" charset="0"/>
              </a:rPr>
              <a:t>https://docs.microsoft.com/learn/modules/design-your-migration-to-azure/</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Accelerate your migration journey to Azure - Learn | Microsoft Docs - </a:t>
            </a:r>
            <a:r>
              <a:rPr lang="en-US" b="0" dirty="0">
                <a:solidFill>
                  <a:srgbClr val="A31515"/>
                </a:solidFill>
                <a:effectLst/>
                <a:latin typeface="Consolas" panose="020B0609020204030204" pitchFamily="49" charset="0"/>
              </a:rPr>
              <a:t>https://docs.microsoft.com/learn/modules/accelerate-azure-migration-journey/</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Applications and infrastructure migration and modernization - Learn | Microsoft Docs - </a:t>
            </a:r>
            <a:r>
              <a:rPr lang="en-US" b="0" dirty="0">
                <a:solidFill>
                  <a:srgbClr val="A31515"/>
                </a:solidFill>
                <a:effectLst/>
                <a:latin typeface="Consolas" panose="020B0609020204030204" pitchFamily="49" charset="0"/>
              </a:rPr>
              <a:t>https://docs.microsoft.com/learn/modules/app-and-infra-migration-and-modernization/</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Migrate your relational data stored in SQL Server to Azure SQL Database - Learn | Microsoft Docs - </a:t>
            </a:r>
            <a:r>
              <a:rPr lang="en-US" b="0" dirty="0">
                <a:solidFill>
                  <a:srgbClr val="A31515"/>
                </a:solidFill>
                <a:effectLst/>
                <a:latin typeface="Consolas" panose="020B0609020204030204" pitchFamily="49" charset="0"/>
              </a:rPr>
              <a:t>https://docs.microsoft.com/learn/modules/migrate-sql-server-relational-data/</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Prepare on-premises workloads for migration to Azure - Learn | Microsoft Docs - </a:t>
            </a:r>
            <a:r>
              <a:rPr lang="en-US" b="0" dirty="0">
                <a:solidFill>
                  <a:srgbClr val="A31515"/>
                </a:solidFill>
                <a:effectLst/>
                <a:latin typeface="Consolas" panose="020B0609020204030204" pitchFamily="49" charset="0"/>
              </a:rPr>
              <a:t>https://docs.microsoft.com/learn/modules/prepare-onpremises-workloads-migration-azure/</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Migrate on-premises workloads to Azure - Learn | Microsoft Docs - </a:t>
            </a:r>
            <a:r>
              <a:rPr lang="en-US" b="0" dirty="0">
                <a:solidFill>
                  <a:srgbClr val="A31515"/>
                </a:solidFill>
                <a:effectLst/>
                <a:latin typeface="Consolas" panose="020B0609020204030204" pitchFamily="49" charset="0"/>
              </a:rPr>
              <a:t>https://docs.microsoft.com/learn/modules/migrate-on-premises-workloads-azure/</a:t>
            </a:r>
            <a:endParaRPr lang="en-US" b="0" dirty="0">
              <a:solidFill>
                <a:srgbClr val="000000"/>
              </a:solidFill>
              <a:effectLst/>
              <a:latin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171717"/>
                </a:solidFill>
                <a:effectLst/>
                <a:latin typeface="Segoe UI" panose="020B0502040204020203" pitchFamily="34" charset="0"/>
              </a:rPr>
              <a:t>Export large amounts of data from Azure by using Azure Import/Export - </a:t>
            </a:r>
            <a:r>
              <a:rPr lang="en-US" b="0" dirty="0"/>
              <a:t>- </a:t>
            </a:r>
            <a:r>
              <a:rPr lang="en-US" b="0" i="0" dirty="0">
                <a:solidFill>
                  <a:srgbClr val="171717"/>
                </a:solidFill>
                <a:effectLst/>
                <a:latin typeface="Segoe UI" panose="020B0502040204020203" pitchFamily="34" charset="0"/>
              </a:rPr>
              <a:t>https://docs.microsoft.com/learn/modules/export-data-with-azure-import-export/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171717"/>
                </a:solidFill>
                <a:effectLst/>
                <a:latin typeface="Segoe UI" panose="020B0502040204020203" pitchFamily="34" charset="0"/>
              </a:rPr>
              <a:t>Move large amounts of data from Azure by using Data Box - https://docs.microsoft.com/learn/modules/move-data-with-azure-data-box/</a:t>
            </a:r>
            <a:endParaRPr lang="en-US" b="0" dirty="0"/>
          </a:p>
          <a:p>
            <a:endParaRPr lang="en-US" dirty="0"/>
          </a:p>
        </p:txBody>
      </p:sp>
      <p:sp>
        <p:nvSpPr>
          <p:cNvPr id="4" name="Slide Number Placeholder 3"/>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507DC7E-BC41-4478-BA30-CBCC3A644F0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430365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line-of-business application solution provides a mechanism for monitoring and responding to customer feedback. </a:t>
            </a:r>
          </a:p>
          <a:p>
            <a:r>
              <a:rPr lang="en-US" dirty="0"/>
              <a:t>Modern customer support portal - https://docs.microsoft.com/azure/architecture/solution-ideas/articles/modern-customer-support-portal-powered-by-an-agile-business-process</a:t>
            </a:r>
          </a:p>
        </p:txBody>
      </p:sp>
      <p:sp>
        <p:nvSpPr>
          <p:cNvPr id="4" name="Slide Number Placeholder 3"/>
          <p:cNvSpPr>
            <a:spLocks noGrp="1"/>
          </p:cNvSpPr>
          <p:nvPr>
            <p:ph type="sldNum" sz="quarter" idx="5"/>
          </p:nvPr>
        </p:nvSpPr>
        <p:spPr/>
        <p:txBody>
          <a:bodyPr/>
          <a:lstStyle/>
          <a:p>
            <a:fld id="{79ED9CA1-4A12-4327-B19F-AF8FAAE8140B}" type="slidenum">
              <a:rPr lang="en-US" smtClean="0"/>
              <a:t>26</a:t>
            </a:fld>
            <a:endParaRPr lang="en-US"/>
          </a:p>
        </p:txBody>
      </p:sp>
    </p:spTree>
    <p:extLst>
      <p:ext uri="{BB962C8B-B14F-4D97-AF65-F5344CB8AC3E}">
        <p14:creationId xmlns:p14="http://schemas.microsoft.com/office/powerpoint/2010/main" val="21347879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71717"/>
                </a:solidFill>
                <a:effectLst/>
                <a:latin typeface="Segoe UI" panose="020B0502040204020203" pitchFamily="34" charset="0"/>
              </a:rPr>
              <a:t>This flow chart shows you the steps to move an Oracle database to either a PostgreSQL or a SQL database in Azure. The steps and the details are similar for both migration paths. </a:t>
            </a:r>
          </a:p>
          <a:p>
            <a:r>
              <a:rPr lang="en-US" dirty="0"/>
              <a:t>Oracle database migration - https://docs.microsoft.com/azure/architecture/example-scenario/oracle-migrate/oracle-migration-overview</a:t>
            </a:r>
          </a:p>
        </p:txBody>
      </p:sp>
      <p:sp>
        <p:nvSpPr>
          <p:cNvPr id="4" name="Slide Number Placeholder 3"/>
          <p:cNvSpPr>
            <a:spLocks noGrp="1"/>
          </p:cNvSpPr>
          <p:nvPr>
            <p:ph type="sldNum" sz="quarter" idx="5"/>
          </p:nvPr>
        </p:nvSpPr>
        <p:spPr/>
        <p:txBody>
          <a:bodyPr/>
          <a:lstStyle/>
          <a:p>
            <a:fld id="{79ED9CA1-4A12-4327-B19F-AF8FAAE8140B}" type="slidenum">
              <a:rPr lang="en-US" smtClean="0"/>
              <a:t>27</a:t>
            </a:fld>
            <a:endParaRPr lang="en-US"/>
          </a:p>
        </p:txBody>
      </p:sp>
    </p:spTree>
    <p:extLst>
      <p:ext uri="{BB962C8B-B14F-4D97-AF65-F5344CB8AC3E}">
        <p14:creationId xmlns:p14="http://schemas.microsoft.com/office/powerpoint/2010/main" val="13699633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altLang="zh-CN" dirty="0"/>
              <a:t>Design a migration solution -https://learn.microsoft.com/training/modules/design-migrations/ </a:t>
            </a: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22098689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7000"/>
              </a:lnSpc>
              <a:spcBef>
                <a:spcPts val="0"/>
              </a:spcBef>
              <a:spcAft>
                <a:spcPts val="800"/>
              </a:spcAft>
              <a:buClrTx/>
              <a:buSzTx/>
              <a:buFont typeface="Symbol" panose="05050102010706020507" pitchFamily="18" charset="2"/>
              <a:buNone/>
              <a:tabLst/>
              <a:defRPr/>
            </a:pPr>
            <a:r>
              <a:rPr lang="en-US" sz="800" dirty="0"/>
              <a:t>Exam page - https://docs.microsoft.com/learn/certifications/exams/az-305</a:t>
            </a:r>
          </a:p>
          <a:p>
            <a:pPr marL="0" marR="0" lvl="0" indent="0">
              <a:lnSpc>
                <a:spcPct val="107000"/>
              </a:lnSpc>
              <a:spcBef>
                <a:spcPts val="0"/>
              </a:spcBef>
              <a:spcAft>
                <a:spcPts val="800"/>
              </a:spcAft>
              <a:buFont typeface="Symbol" panose="05050102010706020507" pitchFamily="18" charset="2"/>
              <a:buNone/>
            </a:pPr>
            <a:endParaRPr lang="en-US" sz="880" dirty="0">
              <a:effectLst/>
              <a:latin typeface="Segoe UI Light" panose="020B0502040204020203" pitchFamily="34" charset="0"/>
              <a:ea typeface="Calibri" panose="020F0502020204030204" pitchFamily="34" charset="0"/>
              <a:cs typeface="Segoe UI Light" panose="020B0502040204020203" pitchFamily="34" charset="0"/>
            </a:endParaRPr>
          </a:p>
          <a:p>
            <a:pPr marL="0" marR="0">
              <a:lnSpc>
                <a:spcPct val="107000"/>
              </a:lnSpc>
              <a:spcBef>
                <a:spcPts val="200"/>
              </a:spcBef>
              <a:spcAft>
                <a:spcPts val="0"/>
              </a:spcAft>
            </a:pPr>
            <a:r>
              <a:rPr lang="en-US" sz="880" b="1" dirty="0">
                <a:effectLst/>
                <a:latin typeface="Segoe UI Light" panose="020B0502040204020203" pitchFamily="34" charset="0"/>
                <a:ea typeface="Times New Roman" panose="02020603050405020304" pitchFamily="18" charset="0"/>
                <a:cs typeface="Segoe UI Light" panose="020B0502040204020203" pitchFamily="34" charset="0"/>
              </a:rPr>
              <a:t>Prerequisites</a:t>
            </a: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880" dirty="0">
                <a:solidFill>
                  <a:srgbClr val="000000"/>
                </a:solidFill>
                <a:effectLst/>
                <a:latin typeface="Segoe UI Light" panose="020B0502040204020203" pitchFamily="34" charset="0"/>
                <a:ea typeface="Calibri" panose="020F0502020204030204" pitchFamily="34" charset="0"/>
                <a:cs typeface="Segoe UI Light" panose="020B0502040204020203" pitchFamily="34" charset="0"/>
              </a:rPr>
              <a:t>Conceptual knowledge of migrating compute, database, and storage workloads. </a:t>
            </a:r>
            <a:endParaRPr lang="en-US" sz="880" dirty="0">
              <a:effectLst/>
              <a:latin typeface="Segoe UI Light" panose="020B0502040204020203" pitchFamily="34" charset="0"/>
              <a:ea typeface="Calibri" panose="020F0502020204030204" pitchFamily="34" charset="0"/>
              <a:cs typeface="Segoe UI Light" panose="020B0502040204020203" pitchFamily="34"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880" dirty="0">
                <a:solidFill>
                  <a:srgbClr val="000000"/>
                </a:solidFill>
                <a:effectLst/>
                <a:latin typeface="Segoe UI Light" panose="020B0502040204020203" pitchFamily="34" charset="0"/>
                <a:ea typeface="Calibri" panose="020F0502020204030204" pitchFamily="34" charset="0"/>
                <a:cs typeface="Segoe UI Light" panose="020B0502040204020203" pitchFamily="34" charset="0"/>
              </a:rPr>
              <a:t>Working experience with planning migrations, assessing workloads, determining migration requirements, and deploying workloads. </a:t>
            </a:r>
            <a:endParaRPr lang="en-US" sz="880" dirty="0">
              <a:effectLst/>
              <a:latin typeface="Segoe UI Light" panose="020B0502040204020203" pitchFamily="34" charset="0"/>
              <a:ea typeface="Calibri" panose="020F0502020204030204" pitchFamily="34" charset="0"/>
              <a:cs typeface="Segoe UI Light" panose="020B0502040204020203" pitchFamily="34" charset="0"/>
            </a:endParaRPr>
          </a:p>
          <a:p>
            <a:endParaRPr lang="en-US" sz="880" dirty="0">
              <a:latin typeface="Segoe UI Light" panose="020B0502040204020203" pitchFamily="34" charset="0"/>
              <a:cs typeface="Segoe UI Light" panose="020B0502040204020203" pitchFamily="34" charset="0"/>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34595962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cloud adoption journey - https://azure.microsoft.com/cloud-adoption-framework/#cloud-adoption-journey</a:t>
            </a:r>
          </a:p>
          <a:p>
            <a:r>
              <a:rPr lang="en-US" b="0" dirty="0">
                <a:solidFill>
                  <a:srgbClr val="000000"/>
                </a:solidFill>
                <a:effectLst/>
                <a:latin typeface="Consolas" panose="020B0609020204030204" pitchFamily="49" charset="0"/>
              </a:rPr>
              <a:t>Azure migration guide overview</a:t>
            </a:r>
            <a:r>
              <a:rPr lang="en-US" b="0" dirty="0">
                <a:solidFill>
                  <a:srgbClr val="A31515"/>
                </a:solidFill>
                <a:effectLst/>
                <a:latin typeface="Consolas" panose="020B0609020204030204" pitchFamily="49" charset="0"/>
              </a:rPr>
              <a:t> - https://docs.microsoft.com/azure/cloud-adoption-framework/migrate/azure-migration-guide</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Azure cloud migration best practices checklist</a:t>
            </a:r>
            <a:r>
              <a:rPr lang="en-US" b="0" dirty="0">
                <a:solidFill>
                  <a:srgbClr val="A31515"/>
                </a:solidFill>
                <a:effectLst/>
                <a:latin typeface="Consolas" panose="020B0609020204030204" pitchFamily="49" charset="0"/>
              </a:rPr>
              <a:t> - https://docs.microsoft.com/azure/cloud-adoption-framework/migrate/azure-best-practices</a:t>
            </a:r>
          </a:p>
          <a:p>
            <a:r>
              <a:rPr lang="en-US" b="0" dirty="0">
                <a:solidFill>
                  <a:srgbClr val="A31515"/>
                </a:solidFill>
                <a:effectLst/>
                <a:latin typeface="Consolas" panose="020B0609020204030204" pitchFamily="49" charset="0"/>
              </a:rPr>
              <a:t>Microsoft Cloud Adoption Framework for Azure - https://docs.microsoft.com/learn/modules/microsoft-cloud-adoption-framework-for-azure/</a:t>
            </a:r>
          </a:p>
          <a:p>
            <a:endParaRPr lang="en-US" b="0" dirty="0">
              <a:solidFill>
                <a:srgbClr val="A31515"/>
              </a:solidFill>
              <a:effectLst/>
              <a:latin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79ED9CA1-4A12-4327-B19F-AF8FAAE8140B}" type="slidenum">
              <a:rPr lang="en-US" smtClean="0"/>
              <a:t>5</a:t>
            </a:fld>
            <a:endParaRPr lang="en-US"/>
          </a:p>
        </p:txBody>
      </p:sp>
    </p:spTree>
    <p:extLst>
      <p:ext uri="{BB962C8B-B14F-4D97-AF65-F5344CB8AC3E}">
        <p14:creationId xmlns:p14="http://schemas.microsoft.com/office/powerpoint/2010/main" val="27206595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Cloud Adoption Framework migration model - https://docs.microsoft.com/azure/cloud-adoption-framework/migrate/migration-considerations/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000000"/>
                </a:solidFill>
                <a:effectLst/>
                <a:latin typeface="Consolas" panose="020B0609020204030204" pitchFamily="49" charset="0"/>
              </a:rPr>
              <a:t>The One Migrate approach to migrating the IT portfolio - </a:t>
            </a:r>
            <a:r>
              <a:rPr lang="en-US" b="0" dirty="0">
                <a:solidFill>
                  <a:srgbClr val="A31515"/>
                </a:solidFill>
                <a:effectLst/>
                <a:latin typeface="Consolas" panose="020B0609020204030204" pitchFamily="49" charset="0"/>
              </a:rPr>
              <a:t>https://docs.microsoft.com/azure/cloud-adoption-framework/scenarios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A31515"/>
              </a:solidFill>
              <a:effectLst/>
              <a:latin typeface="Consolas" panose="020B0609020204030204" pitchFamily="49" charset="0"/>
            </a:endParaRPr>
          </a:p>
          <a:p>
            <a:pPr algn="l">
              <a:buFont typeface="Arial" panose="020B0604020202020204" pitchFamily="34" charset="0"/>
              <a:buNone/>
            </a:pPr>
            <a:r>
              <a:rPr lang="en-US" b="0" i="0" dirty="0">
                <a:solidFill>
                  <a:srgbClr val="24292F"/>
                </a:solidFill>
                <a:effectLst/>
                <a:latin typeface="-apple-system"/>
              </a:rPr>
              <a:t>Questions:</a:t>
            </a:r>
          </a:p>
          <a:p>
            <a:pPr algn="l">
              <a:buFont typeface="Arial" panose="020B0604020202020204" pitchFamily="34" charset="0"/>
              <a:buChar char="•"/>
            </a:pPr>
            <a:r>
              <a:rPr lang="en-US" b="0" i="0" dirty="0">
                <a:solidFill>
                  <a:srgbClr val="24292F"/>
                </a:solidFill>
                <a:effectLst/>
                <a:latin typeface="-apple-system"/>
              </a:rPr>
              <a:t> Why are we moving the solution to Azure?</a:t>
            </a:r>
          </a:p>
          <a:p>
            <a:pPr algn="l">
              <a:buFont typeface="Arial" panose="020B0604020202020204" pitchFamily="34" charset="0"/>
              <a:buChar char="•"/>
            </a:pPr>
            <a:r>
              <a:rPr lang="en-US" b="0" i="0" dirty="0">
                <a:solidFill>
                  <a:srgbClr val="24292F"/>
                </a:solidFill>
                <a:effectLst/>
                <a:latin typeface="-apple-system"/>
              </a:rPr>
              <a:t> What are the business objectives or quantifiable business goals?</a:t>
            </a:r>
          </a:p>
          <a:p>
            <a:pPr algn="l">
              <a:buFont typeface="Arial" panose="020B0604020202020204" pitchFamily="34" charset="0"/>
              <a:buChar char="•"/>
            </a:pPr>
            <a:r>
              <a:rPr lang="en-US" b="0" i="0" dirty="0">
                <a:solidFill>
                  <a:srgbClr val="24292F"/>
                </a:solidFill>
                <a:effectLst/>
                <a:latin typeface="-apple-system"/>
              </a:rPr>
              <a:t> What outcomes will you achieve?</a:t>
            </a:r>
          </a:p>
          <a:p>
            <a:pPr algn="l">
              <a:buFont typeface="Arial" panose="020B0604020202020204" pitchFamily="34" charset="0"/>
              <a:buChar char="•"/>
            </a:pPr>
            <a:r>
              <a:rPr lang="en-US" b="0" i="0" dirty="0">
                <a:solidFill>
                  <a:srgbClr val="24292F"/>
                </a:solidFill>
                <a:effectLst/>
                <a:latin typeface="-apple-system"/>
              </a:rPr>
              <a:t> Is there a timeline for building the solution Azure?</a:t>
            </a:r>
          </a:p>
          <a:p>
            <a:pPr algn="l">
              <a:buFont typeface="Arial" panose="020B0604020202020204" pitchFamily="34" charset="0"/>
              <a:buChar char="•"/>
            </a:pPr>
            <a:r>
              <a:rPr lang="en-US" b="0" i="0" dirty="0">
                <a:solidFill>
                  <a:srgbClr val="24292F"/>
                </a:solidFill>
                <a:effectLst/>
                <a:latin typeface="-apple-system"/>
              </a:rPr>
              <a:t> Is there a targeted event or date for an announcement about the solution's availability on Azure?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A31515"/>
              </a:solidFill>
              <a:effectLst/>
              <a:latin typeface="Consolas" panose="020B0609020204030204" pitchFamily="49" charset="0"/>
            </a:endParaRPr>
          </a:p>
          <a:p>
            <a:endParaRPr lang="en-US" dirty="0"/>
          </a:p>
        </p:txBody>
      </p:sp>
      <p:sp>
        <p:nvSpPr>
          <p:cNvPr id="4" name="Slide Number Placeholder 3"/>
          <p:cNvSpPr>
            <a:spLocks noGrp="1"/>
          </p:cNvSpPr>
          <p:nvPr>
            <p:ph type="sldNum" sz="quarter" idx="5"/>
          </p:nvPr>
        </p:nvSpPr>
        <p:spPr/>
        <p:txBody>
          <a:bodyPr/>
          <a:lstStyle/>
          <a:p>
            <a:fld id="{79ED9CA1-4A12-4327-B19F-AF8FAAE8140B}" type="slidenum">
              <a:rPr lang="en-US" smtClean="0"/>
              <a:t>6</a:t>
            </a:fld>
            <a:endParaRPr lang="en-US"/>
          </a:p>
        </p:txBody>
      </p:sp>
    </p:spTree>
    <p:extLst>
      <p:ext uri="{BB962C8B-B14F-4D97-AF65-F5344CB8AC3E}">
        <p14:creationId xmlns:p14="http://schemas.microsoft.com/office/powerpoint/2010/main" val="8271851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0" dirty="0">
                <a:latin typeface="Segoe UI Light" panose="020B0502040204020203" pitchFamily="34" charset="0"/>
                <a:cs typeface="Segoe UI Light" panose="020B0502040204020203" pitchFamily="34" charset="0"/>
              </a:rPr>
              <a:t>Overview of application migration examples for Azure - https://docs.microsoft.com/azure/cloud-adoption-framework/migrate/azure-best-practices/contoso-migration-overview</a:t>
            </a:r>
          </a:p>
          <a:p>
            <a:endParaRPr lang="en-US" sz="880" dirty="0">
              <a:latin typeface="Segoe UI Light" panose="020B0502040204020203" pitchFamily="34" charset="0"/>
              <a:cs typeface="Segoe UI Light" panose="020B0502040204020203" pitchFamily="34" charset="0"/>
            </a:endParaRPr>
          </a:p>
          <a:p>
            <a:r>
              <a:rPr lang="en-US" sz="880" dirty="0">
                <a:latin typeface="Segoe UI Light" panose="020B0502040204020203" pitchFamily="34" charset="0"/>
                <a:cs typeface="Segoe UI Light" panose="020B0502040204020203" pitchFamily="34" charset="0"/>
              </a:rPr>
              <a:t>The options Replace and Retire would not be considered migration strategies for the purposes of our discussion.</a:t>
            </a:r>
          </a:p>
          <a:p>
            <a:endParaRPr lang="en-US" sz="880" dirty="0">
              <a:latin typeface="Segoe UI Light" panose="020B0502040204020203" pitchFamily="34" charset="0"/>
              <a:cs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880" dirty="0">
                <a:latin typeface="Segoe UI Light" panose="020B0502040204020203" pitchFamily="34" charset="0"/>
                <a:cs typeface="Segoe UI Light" panose="020B0502040204020203" pitchFamily="34" charset="0"/>
              </a:rPr>
              <a:t>Question: </a:t>
            </a:r>
            <a:r>
              <a:rPr lang="en-US" sz="1100" b="0" i="0" dirty="0">
                <a:solidFill>
                  <a:srgbClr val="666666"/>
                </a:solidFill>
                <a:effectLst/>
                <a:latin typeface="Helvetica Neue"/>
              </a:rPr>
              <a:t>Which strategy will your organization take when considering a migration?</a:t>
            </a:r>
          </a:p>
          <a:p>
            <a:endParaRPr lang="en-US" sz="880" dirty="0">
              <a:latin typeface="Segoe UI Light" panose="020B0502040204020203" pitchFamily="34" charset="0"/>
              <a:cs typeface="Segoe UI Light" panose="020B0502040204020203" pitchFamily="34" charset="0"/>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9120216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Plan your Azure migration - https://docs.microsoft.com/learn/modules/design-your-migration-to-azure/2-plan-your-azure-migration</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There are also optimization tools like Azure Cost Management and Azure Advisor. And other tools like TCO calculator and Service Map.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more Integration Tools - https://docs.microsoft.com/azure/migrate/migrate-services-overview#integrated-tools.</a:t>
            </a:r>
          </a:p>
          <a:p>
            <a:endParaRPr lang="en-US" dirty="0"/>
          </a:p>
          <a:p>
            <a:pPr algn="l">
              <a:buFont typeface="+mj-lt"/>
              <a:buNone/>
            </a:pPr>
            <a:r>
              <a:rPr lang="en-US" b="0" i="0" dirty="0">
                <a:solidFill>
                  <a:srgbClr val="666666"/>
                </a:solidFill>
                <a:effectLst/>
                <a:latin typeface="Helvetica Neue"/>
              </a:rPr>
              <a:t>Which migration tools will be used by your organization? </a:t>
            </a:r>
          </a:p>
          <a:p>
            <a:pPr algn="l">
              <a:buFont typeface="+mj-lt"/>
              <a:buNone/>
            </a:pPr>
            <a:r>
              <a:rPr lang="en-US" b="0" i="0" dirty="0">
                <a:solidFill>
                  <a:srgbClr val="666666"/>
                </a:solidFill>
                <a:effectLst/>
                <a:latin typeface="Helvetica Neue"/>
              </a:rPr>
              <a:t>https://learn.microsoft.com/azure/cloud-adoption-framework/migrate/azure-migration-guide/migrate?tabs=Tools</a:t>
            </a:r>
          </a:p>
          <a:p>
            <a:pPr algn="l">
              <a:buFont typeface="+mj-lt"/>
              <a:buNone/>
            </a:pPr>
            <a:r>
              <a:rPr lang="en-US" b="0" i="0" dirty="0">
                <a:solidFill>
                  <a:srgbClr val="666666"/>
                </a:solidFill>
                <a:effectLst/>
                <a:latin typeface="Helvetica Neue"/>
              </a:rPr>
              <a:t>When you use Azure Migrate (scenarios)? </a:t>
            </a:r>
            <a:endParaRPr lang="en-US" b="0" i="0" u="none" strike="noStrike" dirty="0">
              <a:solidFill>
                <a:srgbClr val="2879D0"/>
              </a:solidFill>
              <a:effectLst/>
              <a:latin typeface="Helvetica Neue"/>
            </a:endParaRPr>
          </a:p>
          <a:p>
            <a:pPr algn="l">
              <a:buFont typeface="+mj-lt"/>
              <a:buNone/>
            </a:pPr>
            <a:r>
              <a:rPr lang="en-US" b="0" i="0" dirty="0">
                <a:solidFill>
                  <a:srgbClr val="666666"/>
                </a:solidFill>
                <a:effectLst/>
                <a:latin typeface="Helvetica Neue"/>
              </a:rPr>
              <a:t>https://learn.microsoft.com/azure/cloud-adoption-framework/scenarios/</a:t>
            </a:r>
          </a:p>
          <a:p>
            <a:pPr algn="l">
              <a:buFont typeface="+mj-lt"/>
              <a:buNone/>
            </a:pPr>
            <a:r>
              <a:rPr lang="en-US" b="0" i="0" dirty="0">
                <a:solidFill>
                  <a:srgbClr val="666666"/>
                </a:solidFill>
                <a:effectLst/>
                <a:latin typeface="Helvetica Neue"/>
              </a:rPr>
              <a:t>What is the Azure App Service Migration Assistant? </a:t>
            </a:r>
            <a:endParaRPr lang="en-US" b="0" i="0" u="none" strike="noStrike" dirty="0">
              <a:solidFill>
                <a:srgbClr val="2879D0"/>
              </a:solidFill>
              <a:effectLst/>
              <a:latin typeface="Helvetica Neue"/>
            </a:endParaRPr>
          </a:p>
          <a:p>
            <a:pPr algn="l">
              <a:buFont typeface="+mj-lt"/>
              <a:buNone/>
            </a:pPr>
            <a:r>
              <a:rPr lang="en-US" b="0" i="0" dirty="0">
                <a:solidFill>
                  <a:srgbClr val="666666"/>
                </a:solidFill>
                <a:effectLst/>
                <a:latin typeface="Helvetica Neue"/>
              </a:rPr>
              <a:t>https://github.com/Azure/App-Service-Migration-Assistant/wiki</a:t>
            </a:r>
          </a:p>
          <a:p>
            <a:pPr algn="l">
              <a:buFont typeface="+mj-lt"/>
              <a:buNone/>
            </a:pPr>
            <a:r>
              <a:rPr lang="en-US" b="0" i="0" dirty="0">
                <a:solidFill>
                  <a:srgbClr val="666666"/>
                </a:solidFill>
                <a:effectLst/>
                <a:latin typeface="Helvetica Neue"/>
              </a:rPr>
              <a:t>https://learn.microsoft.com/training/modules/migrate-app-service-migration-assistant/</a:t>
            </a:r>
          </a:p>
          <a:p>
            <a:pPr algn="l">
              <a:buFont typeface="+mj-lt"/>
              <a:buNone/>
            </a:pPr>
            <a:r>
              <a:rPr lang="en-US" b="0" i="0" dirty="0">
                <a:solidFill>
                  <a:srgbClr val="666666"/>
                </a:solidFill>
                <a:effectLst/>
                <a:latin typeface="Helvetica Neue"/>
              </a:rPr>
              <a:t>Why would you use Azure Resource Mover? </a:t>
            </a:r>
          </a:p>
          <a:p>
            <a:pPr algn="l">
              <a:buFont typeface="+mj-lt"/>
              <a:buNone/>
            </a:pPr>
            <a:r>
              <a:rPr lang="en-US" b="0" i="0" dirty="0">
                <a:solidFill>
                  <a:srgbClr val="666666"/>
                </a:solidFill>
                <a:effectLst/>
                <a:latin typeface="Helvetica Neue"/>
              </a:rPr>
              <a:t>https://learn.microsoft.com/azure/resource-mover/overview</a:t>
            </a:r>
          </a:p>
          <a:p>
            <a:endParaRPr lang="en-US" dirty="0"/>
          </a:p>
        </p:txBody>
      </p:sp>
      <p:sp>
        <p:nvSpPr>
          <p:cNvPr id="4" name="Slide Number Placeholder 3"/>
          <p:cNvSpPr>
            <a:spLocks noGrp="1"/>
          </p:cNvSpPr>
          <p:nvPr>
            <p:ph type="sldNum" sz="quarter" idx="5"/>
          </p:nvPr>
        </p:nvSpPr>
        <p:spPr/>
        <p:txBody>
          <a:bodyPr/>
          <a:lstStyle/>
          <a:p>
            <a:fld id="{79ED9CA1-4A12-4327-B19F-AF8FAAE8140B}" type="slidenum">
              <a:rPr lang="en-US" smtClean="0"/>
              <a:t>12</a:t>
            </a:fld>
            <a:endParaRPr lang="en-US"/>
          </a:p>
        </p:txBody>
      </p:sp>
    </p:spTree>
    <p:extLst>
      <p:ext uri="{BB962C8B-B14F-4D97-AF65-F5344CB8AC3E}">
        <p14:creationId xmlns:p14="http://schemas.microsoft.com/office/powerpoint/2010/main" val="3769294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None/>
            </a:pPr>
            <a:r>
              <a:rPr lang="en-US" sz="1100" b="0" i="0" dirty="0">
                <a:solidFill>
                  <a:srgbClr val="666666"/>
                </a:solidFill>
                <a:effectLst/>
                <a:latin typeface="Helvetica Neue"/>
              </a:rPr>
              <a:t>Which tool would you use to migrate the database schema? </a:t>
            </a:r>
          </a:p>
          <a:p>
            <a:pPr algn="l">
              <a:buFont typeface="+mj-lt"/>
              <a:buNone/>
            </a:pPr>
            <a:r>
              <a:rPr lang="en-US" sz="1100" b="0" i="0" dirty="0">
                <a:solidFill>
                  <a:srgbClr val="666666"/>
                </a:solidFill>
                <a:effectLst/>
                <a:latin typeface="Helvetica Neue"/>
              </a:rPr>
              <a:t>https://learn.microsoft.com/sql/dma/dma-overview?view=sql-server-ver15</a:t>
            </a:r>
          </a:p>
          <a:p>
            <a:pPr algn="l">
              <a:buFont typeface="+mj-lt"/>
              <a:buNone/>
            </a:pPr>
            <a:r>
              <a:rPr lang="en-US" sz="1100" b="0" i="0" dirty="0">
                <a:solidFill>
                  <a:srgbClr val="666666"/>
                </a:solidFill>
                <a:effectLst/>
                <a:latin typeface="Helvetica Neue"/>
              </a:rPr>
              <a:t>Which tool would you use to migrate the data? </a:t>
            </a:r>
          </a:p>
          <a:p>
            <a:r>
              <a:rPr lang="en-US" sz="880" dirty="0">
                <a:latin typeface="Segoe UI Light" panose="020B0502040204020203" pitchFamily="34" charset="0"/>
                <a:cs typeface="Segoe UI Light" panose="020B0502040204020203" pitchFamily="34" charset="0"/>
              </a:rPr>
              <a:t>https://learn.microsoft.com/azure/dms/dms-overview</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14</a:t>
            </a:fld>
            <a:endParaRPr lang="en-US"/>
          </a:p>
        </p:txBody>
      </p:sp>
    </p:spTree>
    <p:extLst>
      <p:ext uri="{BB962C8B-B14F-4D97-AF65-F5344CB8AC3E}">
        <p14:creationId xmlns:p14="http://schemas.microsoft.com/office/powerpoint/2010/main" val="16357712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Planning for an Azure File Sync deployment - https://docs.microsoft.com/azure/storage/file-sync/file-sync-planning</a:t>
            </a:r>
          </a:p>
          <a:p>
            <a:r>
              <a:rPr lang="en-US" dirty="0"/>
              <a:t>Migrate to Azure File Shares - https://docs.microsoft.com/azure/storage/files/storage-files-migration-overview</a:t>
            </a:r>
          </a:p>
          <a:p>
            <a:endParaRPr lang="en-US" dirty="0"/>
          </a:p>
          <a:p>
            <a:r>
              <a:rPr lang="en-US" dirty="0"/>
              <a:t>Requires a Windows Server on premises.</a:t>
            </a:r>
          </a:p>
          <a:p>
            <a:endParaRPr lang="en-US" dirty="0"/>
          </a:p>
          <a:p>
            <a:pPr algn="l">
              <a:buFont typeface="+mj-lt"/>
              <a:buNone/>
            </a:pPr>
            <a:r>
              <a:rPr lang="en-US" b="0" i="0" dirty="0">
                <a:solidFill>
                  <a:srgbClr val="666666"/>
                </a:solidFill>
                <a:effectLst/>
                <a:latin typeface="Helvetica Neue"/>
              </a:rPr>
              <a:t>When would you use Azure File Sync?</a:t>
            </a:r>
          </a:p>
          <a:p>
            <a:pPr algn="l">
              <a:buFont typeface="+mj-lt"/>
              <a:buNone/>
            </a:pPr>
            <a:r>
              <a:rPr lang="en-US" b="0" i="0" dirty="0">
                <a:solidFill>
                  <a:srgbClr val="666666"/>
                </a:solidFill>
                <a:effectLst/>
                <a:latin typeface="Helvetica Neue"/>
              </a:rPr>
              <a:t>https://learn.microsoft.com/azure/storage/files/storage-files-migration-overview?toc=/azure/storage/filesync/toc.json</a:t>
            </a:r>
            <a:endParaRPr lang="en-US" dirty="0"/>
          </a:p>
        </p:txBody>
      </p:sp>
      <p:sp>
        <p:nvSpPr>
          <p:cNvPr id="4" name="Slide Number Placeholder 3"/>
          <p:cNvSpPr>
            <a:spLocks noGrp="1"/>
          </p:cNvSpPr>
          <p:nvPr>
            <p:ph type="sldNum" sz="quarter" idx="5"/>
          </p:nvPr>
        </p:nvSpPr>
        <p:spPr/>
        <p:txBody>
          <a:bodyPr/>
          <a:lstStyle/>
          <a:p>
            <a:fld id="{79ED9CA1-4A12-4327-B19F-AF8FAAE8140B}" type="slidenum">
              <a:rPr lang="en-US" smtClean="0"/>
              <a:t>16</a:t>
            </a:fld>
            <a:endParaRPr lang="en-US"/>
          </a:p>
        </p:txBody>
      </p:sp>
    </p:spTree>
    <p:extLst>
      <p:ext uri="{BB962C8B-B14F-4D97-AF65-F5344CB8AC3E}">
        <p14:creationId xmlns:p14="http://schemas.microsoft.com/office/powerpoint/2010/main" val="206479089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B334D90-2717-2269-E486-F1900244A628}"/>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7" name="MS logo gray - EMF" descr="Microsoft logo, gray text version">
            <a:extLst>
              <a:ext uri="{FF2B5EF4-FFF2-40B4-BE49-F238E27FC236}">
                <a16:creationId xmlns:a16="http://schemas.microsoft.com/office/drawing/2014/main" id="{7B930E7F-5B91-31B0-B67D-DB8C41E881C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
        <p:nvSpPr>
          <p:cNvPr id="3" name="Title 1">
            <a:extLst>
              <a:ext uri="{FF2B5EF4-FFF2-40B4-BE49-F238E27FC236}">
                <a16:creationId xmlns:a16="http://schemas.microsoft.com/office/drawing/2014/main" id="{3E21C31D-925C-53B5-2E40-C54FF245B41E}"/>
              </a:ext>
            </a:extLst>
          </p:cNvPr>
          <p:cNvSpPr>
            <a:spLocks noGrp="1"/>
          </p:cNvSpPr>
          <p:nvPr>
            <p:ph type="title" hasCustomPrompt="1"/>
          </p:nvPr>
        </p:nvSpPr>
        <p:spPr>
          <a:xfrm>
            <a:off x="569912" y="3429000"/>
            <a:ext cx="5686955" cy="1231106"/>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dirty="0"/>
              <a:t>Event name or </a:t>
            </a:r>
            <a:br>
              <a:rPr lang="en-US" dirty="0"/>
            </a:br>
            <a:r>
              <a:rPr lang="en-US" dirty="0"/>
              <a:t>presentation title </a:t>
            </a:r>
          </a:p>
        </p:txBody>
      </p:sp>
      <p:sp>
        <p:nvSpPr>
          <p:cNvPr id="5" name="Footer Placeholder 10">
            <a:extLst>
              <a:ext uri="{FF2B5EF4-FFF2-40B4-BE49-F238E27FC236}">
                <a16:creationId xmlns:a16="http://schemas.microsoft.com/office/drawing/2014/main" id="{44253EDB-56F0-1036-A65B-02ABC067A9E8}"/>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endParaRPr lang="en-US" dirty="0">
              <a:solidFill>
                <a:srgbClr val="000000"/>
              </a:solidFill>
            </a:endParaRPr>
          </a:p>
        </p:txBody>
      </p:sp>
      <p:sp>
        <p:nvSpPr>
          <p:cNvPr id="2" name="TextBox 1">
            <a:extLst>
              <a:ext uri="{FF2B5EF4-FFF2-40B4-BE49-F238E27FC236}">
                <a16:creationId xmlns:a16="http://schemas.microsoft.com/office/drawing/2014/main" id="{10D30B1F-30CD-C847-1C56-B22FAB0BDB02}"/>
              </a:ext>
            </a:extLst>
          </p:cNvPr>
          <p:cNvSpPr txBox="1"/>
          <p:nvPr userDrawn="1"/>
        </p:nvSpPr>
        <p:spPr>
          <a:xfrm>
            <a:off x="383132" y="6296163"/>
            <a:ext cx="3794950" cy="447815"/>
          </a:xfrm>
          <a:prstGeom prst="rect">
            <a:avLst/>
          </a:prstGeom>
          <a:noFill/>
        </p:spPr>
        <p:txBody>
          <a:bodyPr wrap="none" lIns="182880" tIns="146304" rIns="182880" bIns="146304"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lang="en-US" sz="1100" dirty="0">
                <a:solidFill>
                  <a:srgbClr val="000000"/>
                </a:solidFill>
              </a:rPr>
              <a:t>© Copyright Microsoft Corporation. All rights reserved.</a:t>
            </a:r>
          </a:p>
        </p:txBody>
      </p:sp>
    </p:spTree>
    <p:extLst>
      <p:ext uri="{BB962C8B-B14F-4D97-AF65-F5344CB8AC3E}">
        <p14:creationId xmlns:p14="http://schemas.microsoft.com/office/powerpoint/2010/main" val="1597536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Section slide">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BD1096F-1307-5006-527D-D3AF4C75C5EF}"/>
              </a:ext>
              <a:ext uri="{C183D7F6-B498-43B3-948B-1728B52AA6E4}">
                <adec:decorative xmlns:adec="http://schemas.microsoft.com/office/drawing/2017/decorative" val="1"/>
              </a:ext>
            </a:extLst>
          </p:cNvPr>
          <p:cNvPicPr>
            <a:picLocks noChangeAspect="1"/>
          </p:cNvPicPr>
          <p:nvPr userDrawn="1"/>
        </p:nvPicPr>
        <p:blipFill rotWithShape="1">
          <a:blip r:embed="rId2"/>
          <a:srcRect r="19824"/>
          <a:stretch/>
        </p:blipFill>
        <p:spPr>
          <a:xfrm>
            <a:off x="2417010" y="0"/>
            <a:ext cx="9774990" cy="6858000"/>
          </a:xfrm>
          <a:prstGeom prst="rect">
            <a:avLst/>
          </a:prstGeom>
        </p:spPr>
      </p:pic>
      <p:sp>
        <p:nvSpPr>
          <p:cNvPr id="3" name="Title 1">
            <a:extLst>
              <a:ext uri="{FF2B5EF4-FFF2-40B4-BE49-F238E27FC236}">
                <a16:creationId xmlns:a16="http://schemas.microsoft.com/office/drawing/2014/main" id="{12D19AFB-6939-2FBA-48C9-66A2961406A7}"/>
              </a:ext>
            </a:extLst>
          </p:cNvPr>
          <p:cNvSpPr>
            <a:spLocks noGrp="1"/>
          </p:cNvSpPr>
          <p:nvPr>
            <p:ph type="title" hasCustomPrompt="1"/>
          </p:nvPr>
        </p:nvSpPr>
        <p:spPr>
          <a:xfrm>
            <a:off x="569911" y="3384610"/>
            <a:ext cx="6345239" cy="615553"/>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dirty="0"/>
              <a:t>Section divider title</a:t>
            </a:r>
          </a:p>
        </p:txBody>
      </p:sp>
    </p:spTree>
    <p:extLst>
      <p:ext uri="{BB962C8B-B14F-4D97-AF65-F5344CB8AC3E}">
        <p14:creationId xmlns:p14="http://schemas.microsoft.com/office/powerpoint/2010/main" val="3522507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450">
          <p15:clr>
            <a:srgbClr val="FBAE40"/>
          </p15:clr>
        </p15:guide>
        <p15:guide id="2" orient="horz" pos="2647">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LearningPath3_OffWhite">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492443"/>
          </a:xfrm>
        </p:spPr>
        <p:txBody>
          <a:bodyPr/>
          <a:lstStyle>
            <a:lvl1pPr algn="l" defTabSz="932742" rtl="0" eaLnBrk="1" latinLnBrk="0" hangingPunct="1">
              <a:lnSpc>
                <a:spcPct val="100000"/>
              </a:lnSpc>
              <a:spcBef>
                <a:spcPct val="0"/>
              </a:spcBef>
              <a:buNone/>
              <a:defRPr lang="en-US" sz="3200" b="0" kern="1200" cap="none" spc="0" baseline="0" dirty="0">
                <a:ln w="3175">
                  <a:noFill/>
                </a:ln>
                <a:solidFill>
                  <a:schemeClr val="tx1"/>
                </a:solidFill>
                <a:effectLst/>
                <a:latin typeface="+mj-lt"/>
                <a:ea typeface="+mn-ea"/>
                <a:cs typeface="Segoe UI" pitchFamily="34" charset="0"/>
              </a:defRPr>
            </a:lvl1pPr>
          </a:lstStyle>
          <a:p>
            <a:r>
              <a:rPr lang="en-US" dirty="0"/>
              <a:t>Click to edit Master title style</a:t>
            </a:r>
          </a:p>
        </p:txBody>
      </p:sp>
      <p:pic>
        <p:nvPicPr>
          <p:cNvPr id="5" name="Graphic 4">
            <a:extLst>
              <a:ext uri="{FF2B5EF4-FFF2-40B4-BE49-F238E27FC236}">
                <a16:creationId xmlns:a16="http://schemas.microsoft.com/office/drawing/2014/main" id="{6C16E9B7-4924-90AE-8E65-159052FB571B}"/>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 y="3144660"/>
            <a:ext cx="12192001" cy="3035200"/>
          </a:xfrm>
          <a:prstGeom prst="rect">
            <a:avLst/>
          </a:prstGeom>
        </p:spPr>
      </p:pic>
    </p:spTree>
    <p:extLst>
      <p:ext uri="{BB962C8B-B14F-4D97-AF65-F5344CB8AC3E}">
        <p14:creationId xmlns:p14="http://schemas.microsoft.com/office/powerpoint/2010/main" val="2423551665"/>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p:txBody>
          <a:bodyPr/>
          <a:lstStyle>
            <a:lvl1pPr>
              <a:defRPr/>
            </a:lvl1pPr>
          </a:lstStyle>
          <a:p>
            <a:r>
              <a:rPr lang="en-US"/>
              <a:t>Heading Segoe UI </a:t>
            </a:r>
            <a:r>
              <a:rPr lang="en-US" err="1"/>
              <a:t>Semibold</a:t>
            </a:r>
            <a:r>
              <a:rPr lang="en-US"/>
              <a:t> 32</a:t>
            </a:r>
          </a:p>
        </p:txBody>
      </p:sp>
    </p:spTree>
    <p:extLst>
      <p:ext uri="{BB962C8B-B14F-4D97-AF65-F5344CB8AC3E}">
        <p14:creationId xmlns:p14="http://schemas.microsoft.com/office/powerpoint/2010/main" val="1416262326"/>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and subheadin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74CBFC5-126D-4E5D-BA79-A65662FA3631}"/>
              </a:ext>
            </a:extLst>
          </p:cNvPr>
          <p:cNvSpPr>
            <a:spLocks noGrp="1"/>
          </p:cNvSpPr>
          <p:nvPr>
            <p:ph type="title"/>
          </p:nvPr>
        </p:nvSpPr>
        <p:spPr>
          <a:xfrm>
            <a:off x="418643" y="440494"/>
            <a:ext cx="11341268" cy="642840"/>
          </a:xfrm>
        </p:spPr>
        <p:txBody>
          <a:bodyPr/>
          <a:lstStyle/>
          <a:p>
            <a:r>
              <a:rPr lang="en-US"/>
              <a:t>Click to edit Master title style</a:t>
            </a:r>
          </a:p>
        </p:txBody>
      </p:sp>
      <p:sp>
        <p:nvSpPr>
          <p:cNvPr id="4" name="Text Placeholder 3">
            <a:extLst>
              <a:ext uri="{FF2B5EF4-FFF2-40B4-BE49-F238E27FC236}">
                <a16:creationId xmlns:a16="http://schemas.microsoft.com/office/drawing/2014/main" id="{DB521330-4B4A-4C5F-85CF-D5CBC2772D39}"/>
              </a:ext>
            </a:extLst>
          </p:cNvPr>
          <p:cNvSpPr>
            <a:spLocks noGrp="1"/>
          </p:cNvSpPr>
          <p:nvPr>
            <p:ph type="body" sz="quarter" idx="10" hasCustomPrompt="1"/>
          </p:nvPr>
        </p:nvSpPr>
        <p:spPr>
          <a:xfrm>
            <a:off x="432089" y="979817"/>
            <a:ext cx="11341268" cy="430887"/>
          </a:xfrm>
        </p:spPr>
        <p:txBody>
          <a:bodyPr tIns="45720" rIns="0" bIns="45720"/>
          <a:lstStyle>
            <a:lvl1pPr>
              <a:defRPr sz="2200">
                <a:solidFill>
                  <a:schemeClr val="tx2">
                    <a:lumMod val="50000"/>
                  </a:schemeClr>
                </a:solidFill>
              </a:defRPr>
            </a:lvl1pPr>
          </a:lstStyle>
          <a:p>
            <a:r>
              <a:rPr lang="en-US" dirty="0"/>
              <a:t>Subheading Segoe UI </a:t>
            </a:r>
            <a:r>
              <a:rPr lang="en-US" dirty="0" err="1"/>
              <a:t>Semibold</a:t>
            </a:r>
            <a:r>
              <a:rPr lang="en-US" dirty="0"/>
              <a:t> 20 </a:t>
            </a:r>
            <a:r>
              <a:rPr lang="en-US" dirty="0" err="1"/>
              <a:t>pt</a:t>
            </a:r>
            <a:endParaRPr lang="en-US" dirty="0"/>
          </a:p>
        </p:txBody>
      </p:sp>
    </p:spTree>
    <p:extLst>
      <p:ext uri="{BB962C8B-B14F-4D97-AF65-F5344CB8AC3E}">
        <p14:creationId xmlns:p14="http://schemas.microsoft.com/office/powerpoint/2010/main" val="3700104188"/>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6" name="Rectangle: Single Corner Rounded 5">
            <a:extLst>
              <a:ext uri="{FF2B5EF4-FFF2-40B4-BE49-F238E27FC236}">
                <a16:creationId xmlns:a16="http://schemas.microsoft.com/office/drawing/2014/main" id="{A02CAEB8-26C8-4DCC-A205-1958858BB2CA}"/>
              </a:ext>
              <a:ext uri="{C183D7F6-B498-43B3-948B-1728B52AA6E4}">
                <adec:decorative xmlns:adec="http://schemas.microsoft.com/office/drawing/2017/decorative" val="1"/>
              </a:ext>
            </a:extLst>
          </p:cNvPr>
          <p:cNvSpPr/>
          <p:nvPr userDrawn="1"/>
        </p:nvSpPr>
        <p:spPr bwMode="auto">
          <a:xfrm>
            <a:off x="-1" y="1913467"/>
            <a:ext cx="3121026" cy="3936918"/>
          </a:xfrm>
          <a:prstGeom prst="round1Rect">
            <a:avLst>
              <a:gd name="adj" fmla="val 6737"/>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dirty="0">
                <a:solidFill>
                  <a:schemeClr val="tx1"/>
                </a:solidFill>
                <a:ea typeface="Segoe UI" pitchFamily="34" charset="0"/>
                <a:cs typeface="Segoe UI" pitchFamily="34" charset="0"/>
              </a:rPr>
              <a:t>Check your knowledge questions and review</a:t>
            </a: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grpSp>
        <p:nvGrpSpPr>
          <p:cNvPr id="3" name="Group 2">
            <a:extLst>
              <a:ext uri="{FF2B5EF4-FFF2-40B4-BE49-F238E27FC236}">
                <a16:creationId xmlns:a16="http://schemas.microsoft.com/office/drawing/2014/main" id="{C54C7EE8-4313-2803-B06C-A5BA61EA412A}"/>
              </a:ext>
              <a:ext uri="{C183D7F6-B498-43B3-948B-1728B52AA6E4}">
                <adec:decorative xmlns:adec="http://schemas.microsoft.com/office/drawing/2017/decorative" val="1"/>
              </a:ext>
            </a:extLst>
          </p:cNvPr>
          <p:cNvGrpSpPr/>
          <p:nvPr userDrawn="1"/>
        </p:nvGrpSpPr>
        <p:grpSpPr>
          <a:xfrm>
            <a:off x="2563579" y="1585913"/>
            <a:ext cx="1110600" cy="1110600"/>
            <a:chOff x="5540700" y="2116300"/>
            <a:chExt cx="1110600" cy="1110600"/>
          </a:xfrm>
        </p:grpSpPr>
        <p:sp>
          <p:nvSpPr>
            <p:cNvPr id="4" name="Oval 3">
              <a:extLst>
                <a:ext uri="{FF2B5EF4-FFF2-40B4-BE49-F238E27FC236}">
                  <a16:creationId xmlns:a16="http://schemas.microsoft.com/office/drawing/2014/main" id="{3F97E22B-DD1F-99A5-25F7-1E4F4F58DA7D}"/>
                </a:ext>
              </a:extLst>
            </p:cNvPr>
            <p:cNvSpPr/>
            <p:nvPr/>
          </p:nvSpPr>
          <p:spPr>
            <a:xfrm>
              <a:off x="5540700" y="2116300"/>
              <a:ext cx="1110600" cy="1110600"/>
            </a:xfrm>
            <a:prstGeom prst="ellipse">
              <a:avLst/>
            </a:prstGeom>
            <a:solidFill>
              <a:srgbClr val="FFA3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9" name="Picture 8">
              <a:extLst>
                <a:ext uri="{FF2B5EF4-FFF2-40B4-BE49-F238E27FC236}">
                  <a16:creationId xmlns:a16="http://schemas.microsoft.com/office/drawing/2014/main" id="{B1C046DA-F3B0-17BF-4867-63F317F8ACA9}"/>
                </a:ext>
              </a:extLst>
            </p:cNvPr>
            <p:cNvPicPr/>
            <p:nvPr/>
          </p:nvPicPr>
          <p:blipFill>
            <a:blip r:embed="rId2"/>
            <a:srcRect/>
            <a:stretch/>
          </p:blipFill>
          <p:spPr>
            <a:xfrm>
              <a:off x="5749602" y="2325202"/>
              <a:ext cx="692796" cy="692796"/>
            </a:xfrm>
            <a:prstGeom prst="rect">
              <a:avLst/>
            </a:prstGeom>
            <a:noFill/>
          </p:spPr>
        </p:pic>
      </p:grpSp>
    </p:spTree>
    <p:extLst>
      <p:ext uri="{BB962C8B-B14F-4D97-AF65-F5344CB8AC3E}">
        <p14:creationId xmlns:p14="http://schemas.microsoft.com/office/powerpoint/2010/main" val="1989145079"/>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18643" y="440494"/>
            <a:ext cx="11341268" cy="680196"/>
          </a:xfrm>
          <a:prstGeom prst="rect">
            <a:avLst/>
          </a:prstGeom>
        </p:spPr>
        <p:txBody>
          <a:bodyPr vert="horz" wrap="square" lIns="0" tIns="91440" rIns="146304" bIns="91440" rtlCol="0" anchor="t">
            <a:noAutofit/>
          </a:bodyPr>
          <a:lstStyle/>
          <a:p>
            <a:r>
              <a:rPr lang="en-US" dirty="0"/>
              <a:t>Heading Segoe UI </a:t>
            </a:r>
            <a:r>
              <a:rPr lang="en-US" dirty="0" err="1"/>
              <a:t>Semibold</a:t>
            </a:r>
            <a:r>
              <a:rPr lang="en-US" dirty="0"/>
              <a:t> 28/32</a:t>
            </a:r>
          </a:p>
        </p:txBody>
      </p:sp>
      <p:sp>
        <p:nvSpPr>
          <p:cNvPr id="4" name="Text Placeholder 3"/>
          <p:cNvSpPr>
            <a:spLocks noGrp="1"/>
          </p:cNvSpPr>
          <p:nvPr>
            <p:ph type="body" idx="1"/>
          </p:nvPr>
        </p:nvSpPr>
        <p:spPr>
          <a:xfrm>
            <a:off x="418643" y="1456898"/>
            <a:ext cx="11341268" cy="2492990"/>
          </a:xfrm>
          <a:prstGeom prst="rect">
            <a:avLst/>
          </a:prstGeom>
        </p:spPr>
        <p:txBody>
          <a:bodyPr vert="horz" wrap="square" lIns="0" tIns="91440" rIns="146304" bIns="91440" rtlCol="0">
            <a:spAutoFit/>
          </a:bodyPr>
          <a:lstStyle/>
          <a:p>
            <a:pPr lvl="1"/>
            <a:r>
              <a:rPr lang="en-US" dirty="0"/>
              <a:t>Large: subhead Segoe UI Regular 20/24</a:t>
            </a:r>
          </a:p>
          <a:p>
            <a:pPr lvl="2"/>
            <a:r>
              <a:rPr lang="en-US" dirty="0"/>
              <a:t>Medium: paragraph heading Segoe UI </a:t>
            </a:r>
            <a:r>
              <a:rPr lang="en-US" dirty="0" err="1"/>
              <a:t>Semibold</a:t>
            </a:r>
            <a:r>
              <a:rPr lang="en-US" dirty="0"/>
              <a:t> 14/18</a:t>
            </a:r>
          </a:p>
          <a:p>
            <a:pPr lvl="3"/>
            <a:r>
              <a:rPr lang="en-US" dirty="0"/>
              <a:t>Medium: paragraph body copy Segoe UI Regular 14/18</a:t>
            </a:r>
          </a:p>
          <a:p>
            <a:pPr lvl="4"/>
            <a:r>
              <a:rPr lang="en-US" dirty="0"/>
              <a:t>Small: caption heading Segoe UI Bold 10/12</a:t>
            </a:r>
          </a:p>
          <a:p>
            <a:pPr lvl="6"/>
            <a:r>
              <a:rPr lang="en-US" dirty="0"/>
              <a:t>Small: caption body copy Segoe UI Regular 10/12</a:t>
            </a:r>
          </a:p>
          <a:p>
            <a:pPr lvl="6"/>
            <a:endParaRPr lang="en-US" dirty="0"/>
          </a:p>
          <a:p>
            <a:pPr lvl="6"/>
            <a:endParaRPr lang="en-US" dirty="0"/>
          </a:p>
        </p:txBody>
      </p:sp>
      <p:sp>
        <p:nvSpPr>
          <p:cNvPr id="3" name="TextBox 2">
            <a:extLst>
              <a:ext uri="{FF2B5EF4-FFF2-40B4-BE49-F238E27FC236}">
                <a16:creationId xmlns:a16="http://schemas.microsoft.com/office/drawing/2014/main" id="{3AE048B0-A67E-D976-0FA8-F40087787C68}"/>
              </a:ext>
            </a:extLst>
          </p:cNvPr>
          <p:cNvSpPr txBox="1"/>
          <p:nvPr userDrawn="1"/>
        </p:nvSpPr>
        <p:spPr>
          <a:xfrm>
            <a:off x="418643" y="6312023"/>
            <a:ext cx="3794950" cy="447815"/>
          </a:xfrm>
          <a:prstGeom prst="rect">
            <a:avLst/>
          </a:prstGeom>
          <a:noFill/>
        </p:spPr>
        <p:txBody>
          <a:bodyPr wrap="none" lIns="182880" tIns="146304" rIns="182880" bIns="146304"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lang="en-US" sz="1100" dirty="0">
                <a:solidFill>
                  <a:srgbClr val="000000"/>
                </a:solidFill>
              </a:rPr>
              <a:t>© Copyright Microsoft Corporation. All rights reserved.</a:t>
            </a:r>
          </a:p>
        </p:txBody>
      </p:sp>
    </p:spTree>
    <p:extLst>
      <p:ext uri="{BB962C8B-B14F-4D97-AF65-F5344CB8AC3E}">
        <p14:creationId xmlns:p14="http://schemas.microsoft.com/office/powerpoint/2010/main" val="1901426323"/>
      </p:ext>
    </p:extLst>
  </p:cSld>
  <p:clrMap bg1="lt1" tx1="dk1" bg2="lt2" tx2="dk2" accent1="accent1" accent2="accent2" accent3="accent3" accent4="accent4" accent5="accent5" accent6="accent6" hlink="hlink" folHlink="folHlink"/>
  <p:sldLayoutIdLst>
    <p:sldLayoutId id="2147483711" r:id="rId1"/>
    <p:sldLayoutId id="2147483712" r:id="rId2"/>
    <p:sldLayoutId id="2147483713" r:id="rId3"/>
    <p:sldLayoutId id="2147483669" r:id="rId4"/>
    <p:sldLayoutId id="2147483670" r:id="rId5"/>
    <p:sldLayoutId id="2147483714" r:id="rId6"/>
  </p:sldLayoutIdLst>
  <p:transition>
    <p:fade/>
  </p:transition>
  <p:txStyles>
    <p:titleStyle>
      <a:lvl1pPr algn="l" defTabSz="914367" rtl="0" eaLnBrk="1" latinLnBrk="0" hangingPunct="1">
        <a:lnSpc>
          <a:spcPct val="90000"/>
        </a:lnSpc>
        <a:spcBef>
          <a:spcPct val="0"/>
        </a:spcBef>
        <a:buNone/>
        <a:defRPr lang="en-US" sz="3200" b="0" kern="1200" cap="none" spc="-49"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392"/>
        </a:spcBef>
        <a:spcAft>
          <a:spcPts val="588"/>
        </a:spcAft>
        <a:buClrTx/>
        <a:buSzPct val="90000"/>
        <a:buFontTx/>
        <a:buNone/>
        <a:tabLst/>
        <a:defRPr sz="2000"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22">
          <p15:clr>
            <a:srgbClr val="C35EA4"/>
          </p15:clr>
        </p15:guide>
        <p15:guide id="32" pos="1498">
          <p15:clr>
            <a:srgbClr val="C35EA4"/>
          </p15:clr>
        </p15:guide>
        <p15:guide id="33" pos="2569">
          <p15:clr>
            <a:srgbClr val="C35EA4"/>
          </p15:clr>
        </p15:guide>
        <p15:guide id="34" pos="2711">
          <p15:clr>
            <a:srgbClr val="C35EA4"/>
          </p15:clr>
        </p15:guide>
        <p15:guide id="35" pos="3778">
          <p15:clr>
            <a:srgbClr val="C35EA4"/>
          </p15:clr>
        </p15:guide>
        <p15:guide id="36" pos="3924">
          <p15:clr>
            <a:srgbClr val="C35EA4"/>
          </p15:clr>
        </p15:guide>
        <p15:guide id="37" pos="4983">
          <p15:clr>
            <a:srgbClr val="C35EA4"/>
          </p15:clr>
        </p15:guide>
        <p15:guide id="38" pos="5127">
          <p15:clr>
            <a:srgbClr val="C35EA4"/>
          </p15:clr>
        </p15:guide>
        <p15:guide id="39" pos="6199">
          <p15:clr>
            <a:srgbClr val="C35EA4"/>
          </p15:clr>
        </p15:guide>
        <p15:guide id="40" pos="6342">
          <p15:clr>
            <a:srgbClr val="C35EA4"/>
          </p15:clr>
        </p15:guide>
        <p15:guide id="41" pos="264">
          <p15:clr>
            <a:srgbClr val="F26B43"/>
          </p15:clr>
        </p15:guide>
        <p15:guide id="42" pos="7416">
          <p15:clr>
            <a:srgbClr val="F26B43"/>
          </p15:clr>
        </p15:guide>
        <p15:guide id="43" orient="horz" pos="736">
          <p15:clr>
            <a:srgbClr val="5ACBF0"/>
          </p15:clr>
        </p15:guide>
        <p15:guide id="44" orient="horz" pos="1360">
          <p15:clr>
            <a:srgbClr val="5ACBF0"/>
          </p15:clr>
        </p15:guide>
        <p15:guide id="45" orient="horz" pos="593">
          <p15:clr>
            <a:srgbClr val="5ACBF0"/>
          </p15:clr>
        </p15:guide>
        <p15:guide id="46" orient="horz" pos="1484">
          <p15:clr>
            <a:srgbClr val="5ACBF0"/>
          </p15:clr>
        </p15:guide>
        <p15:guide id="47" orient="horz" pos="2088">
          <p15:clr>
            <a:srgbClr val="5ACBF0"/>
          </p15:clr>
        </p15:guide>
        <p15:guide id="48" orient="horz" pos="2254">
          <p15:clr>
            <a:srgbClr val="5ACBF0"/>
          </p15:clr>
        </p15:guide>
        <p15:guide id="49" orient="horz" pos="277">
          <p15:clr>
            <a:srgbClr val="F26B43"/>
          </p15:clr>
        </p15:guide>
        <p15:guide id="50" orient="horz" pos="4043">
          <p15:clr>
            <a:srgbClr val="F26B43"/>
          </p15:clr>
        </p15:guide>
        <p15:guide id="51" orient="horz" pos="2835">
          <p15:clr>
            <a:srgbClr val="5ACBF0"/>
          </p15:clr>
        </p15:guide>
        <p15:guide id="52" orient="horz" pos="2960">
          <p15:clr>
            <a:srgbClr val="5ACBF0"/>
          </p15:clr>
        </p15:guide>
        <p15:guide id="53" orient="horz" pos="3572">
          <p15:clr>
            <a:srgbClr val="5ACBF0"/>
          </p15:clr>
        </p15:guide>
        <p15:guide id="54" orient="horz" pos="3690">
          <p15:clr>
            <a:srgbClr val="5ACBF0"/>
          </p15:clr>
        </p15:guide>
        <p15:guide id="55" orient="horz" pos="918">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docs.microsoft.com/azure/storage/file-sync/file-sync-planning" TargetMode="External"/><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openxmlformats.org/officeDocument/2006/relationships/image" Target="../media/image12.jpg"/></Relationships>
</file>

<file path=ppt/slides/_rels/slide17.xml.rels><?xml version="1.0" encoding="UTF-8" standalone="yes"?>
<Relationships xmlns="http://schemas.openxmlformats.org/package/2006/relationships"><Relationship Id="rId3" Type="http://schemas.openxmlformats.org/officeDocument/2006/relationships/hyperlink" Target="https://docs.microsoft.com/windows-server/storage/storage-migration-service/overview" TargetMode="External"/><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docs.microsoft.com/azure/import-export/storage-import-export-service" TargetMode="External"/><Relationship Id="rId2" Type="http://schemas.openxmlformats.org/officeDocument/2006/relationships/notesSlide" Target="../notesSlides/notesSlide11.xml"/><Relationship Id="rId1" Type="http://schemas.openxmlformats.org/officeDocument/2006/relationships/slideLayout" Target="../slideLayouts/slideLayout5.xml"/><Relationship Id="rId5" Type="http://schemas.openxmlformats.org/officeDocument/2006/relationships/image" Target="../media/image15.png"/><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docs.microsoft.com/azure/databox/data-box-overview" TargetMode="External"/><Relationship Id="rId2" Type="http://schemas.openxmlformats.org/officeDocument/2006/relationships/notesSlide" Target="../notesSlides/notesSlide12.xml"/><Relationship Id="rId1" Type="http://schemas.openxmlformats.org/officeDocument/2006/relationships/slideLayout" Target="../slideLayouts/slideLayout5.xml"/><Relationship Id="rId4" Type="http://schemas.openxmlformats.org/officeDocument/2006/relationships/image" Target="../media/image16.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8" Type="http://schemas.openxmlformats.org/officeDocument/2006/relationships/hyperlink" Target="https://docs.microsoft.com/learn/modules/migrate-on-premises-workloads-azure/" TargetMode="External"/><Relationship Id="rId3" Type="http://schemas.openxmlformats.org/officeDocument/2006/relationships/hyperlink" Target="https://docs.microsoft.com/learn/modules/design-your-migration-to-azure/" TargetMode="External"/><Relationship Id="rId7" Type="http://schemas.openxmlformats.org/officeDocument/2006/relationships/hyperlink" Target="https://docs.microsoft.com/learn/modules/prepare-onpremises-workloads-migration-azure/" TargetMode="External"/><Relationship Id="rId2" Type="http://schemas.openxmlformats.org/officeDocument/2006/relationships/notesSlide" Target="../notesSlides/notesSlide15.xml"/><Relationship Id="rId1" Type="http://schemas.openxmlformats.org/officeDocument/2006/relationships/slideLayout" Target="../slideLayouts/slideLayout6.xml"/><Relationship Id="rId6" Type="http://schemas.openxmlformats.org/officeDocument/2006/relationships/hyperlink" Target="https://docs.microsoft.com/learn/modules/migrate-sql-server-relational-data" TargetMode="External"/><Relationship Id="rId5" Type="http://schemas.openxmlformats.org/officeDocument/2006/relationships/hyperlink" Target="https://docs.microsoft.com/learn/modules/app-and-infra-migration-and-modernization/" TargetMode="External"/><Relationship Id="rId10" Type="http://schemas.openxmlformats.org/officeDocument/2006/relationships/hyperlink" Target="https://docs.microsoft.com/learn/modules/move-data-with-azure-data-box/" TargetMode="External"/><Relationship Id="rId4" Type="http://schemas.openxmlformats.org/officeDocument/2006/relationships/hyperlink" Target="https://docs.microsoft.com/learn/modules/accelerate-azure-migration-journey/" TargetMode="External"/><Relationship Id="rId9" Type="http://schemas.openxmlformats.org/officeDocument/2006/relationships/hyperlink" Target="https://docs.microsoft.com/learn/modules/export-data-with-azure-import-export/"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azure.microsoft.com/cloud-adoption-framework/#cloud-adoption-journey" TargetMode="External"/><Relationship Id="rId2" Type="http://schemas.openxmlformats.org/officeDocument/2006/relationships/notesSlide" Target="../notesSlides/notesSlide4.xml"/><Relationship Id="rId1" Type="http://schemas.openxmlformats.org/officeDocument/2006/relationships/slideLayout" Target="../slideLayouts/slideLayout4.xml"/><Relationship Id="rId5" Type="http://schemas.openxmlformats.org/officeDocument/2006/relationships/image" Target="../media/image60.png"/><Relationship Id="rId4" Type="http://schemas.openxmlformats.org/officeDocument/2006/relationships/customXml" Target="../ink/ink1.xml"/></Relationships>
</file>

<file path=ppt/slides/_rels/slide6.xml.rels><?xml version="1.0" encoding="UTF-8" standalone="yes"?>
<Relationships xmlns="http://schemas.openxmlformats.org/package/2006/relationships"><Relationship Id="rId3" Type="http://schemas.openxmlformats.org/officeDocument/2006/relationships/hyperlink" Target="https://docs.microsoft.com/azure/cloud-adoption-framework/migrate/migration-considerations/" TargetMode="External"/><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C3CAC1B-5E90-4553-8CEB-D3A269314F23}"/>
              </a:ext>
            </a:extLst>
          </p:cNvPr>
          <p:cNvSpPr>
            <a:spLocks noGrp="1"/>
          </p:cNvSpPr>
          <p:nvPr>
            <p:ph type="title"/>
          </p:nvPr>
        </p:nvSpPr>
        <p:spPr>
          <a:xfrm>
            <a:off x="569912" y="3429000"/>
            <a:ext cx="5686955" cy="1231106"/>
          </a:xfrm>
        </p:spPr>
        <p:txBody>
          <a:bodyPr/>
          <a:lstStyle/>
          <a:p>
            <a:r>
              <a:rPr lang="fr-FR" dirty="0"/>
              <a:t>AZ-305T00A</a:t>
            </a:r>
            <a:br>
              <a:rPr lang="fr-FR" dirty="0"/>
            </a:br>
            <a:r>
              <a:rPr lang="en-US" dirty="0"/>
              <a:t>Designing</a:t>
            </a:r>
            <a:r>
              <a:rPr lang="fr-FR" dirty="0"/>
              <a:t> Microsoft Azure Infrastructure Solutions</a:t>
            </a:r>
            <a:endParaRPr lang="en-US" dirty="0"/>
          </a:p>
        </p:txBody>
      </p:sp>
    </p:spTree>
    <p:extLst>
      <p:ext uri="{BB962C8B-B14F-4D97-AF65-F5344CB8AC3E}">
        <p14:creationId xmlns:p14="http://schemas.microsoft.com/office/powerpoint/2010/main" val="3018641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84648B-2580-4D7A-B041-1415D5471AE1}"/>
              </a:ext>
            </a:extLst>
          </p:cNvPr>
          <p:cNvSpPr>
            <a:spLocks noGrp="1"/>
          </p:cNvSpPr>
          <p:nvPr>
            <p:ph type="title"/>
          </p:nvPr>
        </p:nvSpPr>
        <p:spPr/>
        <p:txBody>
          <a:bodyPr/>
          <a:lstStyle/>
          <a:p>
            <a:r>
              <a:rPr lang="en-US" dirty="0"/>
              <a:t>Determine what to migrate</a:t>
            </a:r>
          </a:p>
        </p:txBody>
      </p:sp>
      <p:sp>
        <p:nvSpPr>
          <p:cNvPr id="3" name="Text Placeholder 2">
            <a:extLst>
              <a:ext uri="{FF2B5EF4-FFF2-40B4-BE49-F238E27FC236}">
                <a16:creationId xmlns:a16="http://schemas.microsoft.com/office/drawing/2014/main" id="{CD5BDE02-DFCF-4C9B-A922-0B28EE938D8F}"/>
              </a:ext>
            </a:extLst>
          </p:cNvPr>
          <p:cNvSpPr>
            <a:spLocks noGrp="1"/>
          </p:cNvSpPr>
          <p:nvPr>
            <p:ph type="body" sz="quarter" idx="10"/>
          </p:nvPr>
        </p:nvSpPr>
        <p:spPr>
          <a:xfrm>
            <a:off x="432089" y="979817"/>
            <a:ext cx="11341268" cy="430887"/>
          </a:xfrm>
        </p:spPr>
        <p:txBody>
          <a:bodyPr/>
          <a:lstStyle/>
          <a:p>
            <a:r>
              <a:rPr lang="en-US" dirty="0"/>
              <a:t>Migrate and modernize all your mission-critical workloads to Azure.</a:t>
            </a:r>
          </a:p>
        </p:txBody>
      </p:sp>
      <p:graphicFrame>
        <p:nvGraphicFramePr>
          <p:cNvPr id="4" name="Table 3">
            <a:extLst>
              <a:ext uri="{FF2B5EF4-FFF2-40B4-BE49-F238E27FC236}">
                <a16:creationId xmlns:a16="http://schemas.microsoft.com/office/drawing/2014/main" id="{6C4E9D91-9F0C-41E6-A98B-27D12C56912E}"/>
              </a:ext>
            </a:extLst>
          </p:cNvPr>
          <p:cNvGraphicFramePr>
            <a:graphicFrameLocks noGrp="1"/>
          </p:cNvGraphicFramePr>
          <p:nvPr>
            <p:extLst>
              <p:ext uri="{D42A27DB-BD31-4B8C-83A1-F6EECF244321}">
                <p14:modId xmlns:p14="http://schemas.microsoft.com/office/powerpoint/2010/main" val="4054387807"/>
              </p:ext>
            </p:extLst>
          </p:nvPr>
        </p:nvGraphicFramePr>
        <p:xfrm>
          <a:off x="515208" y="1595295"/>
          <a:ext cx="10754772" cy="4554044"/>
        </p:xfrm>
        <a:graphic>
          <a:graphicData uri="http://schemas.openxmlformats.org/drawingml/2006/table">
            <a:tbl>
              <a:tblPr firstRow="1"/>
              <a:tblGrid>
                <a:gridCol w="3313842">
                  <a:extLst>
                    <a:ext uri="{9D8B030D-6E8A-4147-A177-3AD203B41FA5}">
                      <a16:colId xmlns:a16="http://schemas.microsoft.com/office/drawing/2014/main" val="3265630126"/>
                    </a:ext>
                  </a:extLst>
                </a:gridCol>
                <a:gridCol w="7440930">
                  <a:extLst>
                    <a:ext uri="{9D8B030D-6E8A-4147-A177-3AD203B41FA5}">
                      <a16:colId xmlns:a16="http://schemas.microsoft.com/office/drawing/2014/main" val="819887760"/>
                    </a:ext>
                  </a:extLst>
                </a:gridCol>
              </a:tblGrid>
              <a:tr h="437204">
                <a:tc>
                  <a:txBody>
                    <a:bodyPr/>
                    <a:lstStyle/>
                    <a:p>
                      <a:pPr algn="ctr" fontAlgn="t"/>
                      <a:r>
                        <a:rPr lang="en-US" sz="1800" dirty="0">
                          <a:solidFill>
                            <a:schemeClr val="bg1"/>
                          </a:solidFill>
                          <a:effectLst/>
                        </a:rPr>
                        <a:t>Scenario</a:t>
                      </a:r>
                    </a:p>
                  </a:txBody>
                  <a:tcPr marR="25383" marT="12691" marB="1269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tx2">
                        <a:lumMod val="50000"/>
                      </a:schemeClr>
                    </a:solidFill>
                  </a:tcPr>
                </a:tc>
                <a:tc>
                  <a:txBody>
                    <a:bodyPr/>
                    <a:lstStyle/>
                    <a:p>
                      <a:pPr algn="ctr" fontAlgn="t"/>
                      <a:r>
                        <a:rPr lang="en-US" sz="1800" dirty="0">
                          <a:solidFill>
                            <a:schemeClr val="bg1"/>
                          </a:solidFill>
                          <a:effectLst/>
                        </a:rPr>
                        <a:t>Description</a:t>
                      </a:r>
                    </a:p>
                  </a:txBody>
                  <a:tcPr marL="25383" marR="25383" marT="12691" marB="1269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tx2">
                        <a:lumMod val="50000"/>
                      </a:schemeClr>
                    </a:solidFill>
                  </a:tcPr>
                </a:tc>
                <a:extLst>
                  <a:ext uri="{0D108BD9-81ED-4DB2-BD59-A6C34878D82A}">
                    <a16:rowId xmlns:a16="http://schemas.microsoft.com/office/drawing/2014/main" val="192782565"/>
                  </a:ext>
                </a:extLst>
              </a:tr>
              <a:tr h="686140">
                <a:tc>
                  <a:txBody>
                    <a:bodyPr/>
                    <a:lstStyle/>
                    <a:p>
                      <a:pPr algn="l" fontAlgn="t"/>
                      <a:r>
                        <a:rPr lang="en-US" sz="1800" dirty="0">
                          <a:effectLst/>
                        </a:rPr>
                        <a:t>Windows Server workloads</a:t>
                      </a:r>
                    </a:p>
                  </a:txBody>
                  <a:tcPr marR="25383" marT="12691" marB="1269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285750" indent="-285750" algn="l" fontAlgn="t">
                        <a:buFont typeface="Arial" panose="020B0604020202020204" pitchFamily="34" charset="0"/>
                        <a:buChar char="•"/>
                      </a:pPr>
                      <a:r>
                        <a:rPr lang="en-US" sz="1800">
                          <a:effectLst/>
                        </a:rPr>
                        <a:t>On-premises Windows virtual machines (not databases)</a:t>
                      </a:r>
                      <a:endParaRPr lang="en-US" sz="1800" dirty="0">
                        <a:effectLst/>
                      </a:endParaRPr>
                    </a:p>
                  </a:txBody>
                  <a:tcPr marL="25383" marR="25383" marT="12691" marB="1269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355964829"/>
                  </a:ext>
                </a:extLst>
              </a:tr>
              <a:tr h="686140">
                <a:tc>
                  <a:txBody>
                    <a:bodyPr/>
                    <a:lstStyle/>
                    <a:p>
                      <a:pPr algn="l" fontAlgn="t"/>
                      <a:r>
                        <a:rPr lang="en-US" sz="1800" dirty="0">
                          <a:effectLst/>
                        </a:rPr>
                        <a:t>SQL Server workloads</a:t>
                      </a:r>
                    </a:p>
                  </a:txBody>
                  <a:tcPr marR="25383" marT="12691" marB="1269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285750" indent="-285750" algn="l" fontAlgn="t">
                        <a:buFont typeface="Arial" panose="020B0604020202020204" pitchFamily="34" charset="0"/>
                        <a:buChar char="•"/>
                      </a:pPr>
                      <a:r>
                        <a:rPr lang="en-US" sz="1800">
                          <a:effectLst/>
                        </a:rPr>
                        <a:t>Databases and other functionality running on SQL Server virtual machines</a:t>
                      </a:r>
                      <a:endParaRPr lang="en-US" sz="1800" dirty="0">
                        <a:effectLst/>
                      </a:endParaRPr>
                    </a:p>
                  </a:txBody>
                  <a:tcPr marL="25383" marR="25383" marT="12691" marB="1269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637182106"/>
                  </a:ext>
                </a:extLst>
              </a:tr>
              <a:tr h="686140">
                <a:tc>
                  <a:txBody>
                    <a:bodyPr/>
                    <a:lstStyle/>
                    <a:p>
                      <a:pPr algn="l" fontAlgn="t"/>
                      <a:r>
                        <a:rPr lang="en-US" sz="1800" dirty="0">
                          <a:effectLst/>
                        </a:rPr>
                        <a:t>Linux workloads</a:t>
                      </a:r>
                    </a:p>
                  </a:txBody>
                  <a:tcPr marR="25383" marT="12691" marB="1269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285750" indent="-285750" algn="l" fontAlgn="t">
                        <a:buFont typeface="Arial" panose="020B0604020202020204" pitchFamily="34" charset="0"/>
                        <a:buChar char="•"/>
                      </a:pPr>
                      <a:r>
                        <a:rPr lang="en-US" sz="1800" dirty="0">
                          <a:effectLst/>
                        </a:rPr>
                        <a:t>RedHat or SUSE VMs, and Hadoop and Linux containers</a:t>
                      </a:r>
                    </a:p>
                  </a:txBody>
                  <a:tcPr marL="25383" marR="25383" marT="12691" marB="1269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64789104"/>
                  </a:ext>
                </a:extLst>
              </a:tr>
              <a:tr h="686140">
                <a:tc>
                  <a:txBody>
                    <a:bodyPr/>
                    <a:lstStyle/>
                    <a:p>
                      <a:pPr algn="l" fontAlgn="t"/>
                      <a:r>
                        <a:rPr lang="en-US" sz="1800" dirty="0">
                          <a:effectLst/>
                        </a:rPr>
                        <a:t>ASP.NET-PHP-Java apps</a:t>
                      </a:r>
                    </a:p>
                  </a:txBody>
                  <a:tcPr marR="25383" marT="12691" marB="1269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285750" indent="-285750" algn="l" fontAlgn="t">
                        <a:buFont typeface="Arial" panose="020B0604020202020204" pitchFamily="34" charset="0"/>
                        <a:buChar char="•"/>
                      </a:pPr>
                      <a:r>
                        <a:rPr lang="en-US" sz="1800" dirty="0">
                          <a:effectLst/>
                        </a:rPr>
                        <a:t>Customer-facing and internal-facing apps at the SaaS level</a:t>
                      </a:r>
                    </a:p>
                  </a:txBody>
                  <a:tcPr marL="25383" marR="25383" marT="12691" marB="1269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70946011"/>
                  </a:ext>
                </a:extLst>
              </a:tr>
              <a:tr h="686140">
                <a:tc>
                  <a:txBody>
                    <a:bodyPr/>
                    <a:lstStyle/>
                    <a:p>
                      <a:pPr algn="l" fontAlgn="t"/>
                      <a:r>
                        <a:rPr lang="en-US" sz="1800" dirty="0">
                          <a:effectLst/>
                        </a:rPr>
                        <a:t>SAP HANA</a:t>
                      </a:r>
                    </a:p>
                  </a:txBody>
                  <a:tcPr marR="25383" marT="12691" marB="1269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285750" indent="-285750" algn="l" fontAlgn="t">
                        <a:buFont typeface="Arial" panose="020B0604020202020204" pitchFamily="34" charset="0"/>
                        <a:buChar char="•"/>
                      </a:pPr>
                      <a:r>
                        <a:rPr lang="en-US" sz="1800" dirty="0">
                          <a:effectLst/>
                        </a:rPr>
                        <a:t>Enterprise resource planning with a centralized database</a:t>
                      </a:r>
                    </a:p>
                  </a:txBody>
                  <a:tcPr marL="25383" marR="25383" marT="12691" marB="1269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413592553"/>
                  </a:ext>
                </a:extLst>
              </a:tr>
              <a:tr h="686140">
                <a:tc>
                  <a:txBody>
                    <a:bodyPr/>
                    <a:lstStyle/>
                    <a:p>
                      <a:pPr algn="l" fontAlgn="t"/>
                      <a:r>
                        <a:rPr lang="en-US" sz="1800" dirty="0">
                          <a:effectLst/>
                        </a:rPr>
                        <a:t>Specialized compute</a:t>
                      </a:r>
                    </a:p>
                  </a:txBody>
                  <a:tcPr marR="25383" marT="12691" marB="1269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285750" indent="-285750" algn="l" fontAlgn="t">
                        <a:buFont typeface="Arial" panose="020B0604020202020204" pitchFamily="34" charset="0"/>
                        <a:buChar char="•"/>
                      </a:pPr>
                      <a:r>
                        <a:rPr lang="en-US" sz="1800" dirty="0">
                          <a:effectLst/>
                        </a:rPr>
                        <a:t>High-performance computing (HPC)</a:t>
                      </a:r>
                    </a:p>
                  </a:txBody>
                  <a:tcPr marL="25383" marR="25383" marT="12691" marB="1269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61293364"/>
                  </a:ext>
                </a:extLst>
              </a:tr>
            </a:tbl>
          </a:graphicData>
        </a:graphic>
      </p:graphicFrame>
    </p:spTree>
    <p:extLst>
      <p:ext uri="{BB962C8B-B14F-4D97-AF65-F5344CB8AC3E}">
        <p14:creationId xmlns:p14="http://schemas.microsoft.com/office/powerpoint/2010/main" val="4185491281"/>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F8560EA-8CA3-4A6B-952B-DA2A3056CE5D}"/>
              </a:ext>
            </a:extLst>
          </p:cNvPr>
          <p:cNvSpPr>
            <a:spLocks noGrp="1"/>
          </p:cNvSpPr>
          <p:nvPr>
            <p:ph type="title"/>
          </p:nvPr>
        </p:nvSpPr>
        <p:spPr/>
        <p:txBody>
          <a:bodyPr/>
          <a:lstStyle/>
          <a:p>
            <a:r>
              <a:rPr lang="en-US" dirty="0"/>
              <a:t>Compare migration tools</a:t>
            </a:r>
          </a:p>
        </p:txBody>
      </p:sp>
    </p:spTree>
    <p:extLst>
      <p:ext uri="{BB962C8B-B14F-4D97-AF65-F5344CB8AC3E}">
        <p14:creationId xmlns:p14="http://schemas.microsoft.com/office/powerpoint/2010/main" val="19651378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C3479DC-1A0B-49D1-BE88-008D69B14B15}"/>
              </a:ext>
            </a:extLst>
          </p:cNvPr>
          <p:cNvSpPr>
            <a:spLocks noGrp="1"/>
          </p:cNvSpPr>
          <p:nvPr>
            <p:ph type="title"/>
          </p:nvPr>
        </p:nvSpPr>
        <p:spPr/>
        <p:txBody>
          <a:bodyPr/>
          <a:lstStyle/>
          <a:p>
            <a:r>
              <a:rPr lang="en-US" dirty="0"/>
              <a:t>Identify migration tools</a:t>
            </a:r>
          </a:p>
        </p:txBody>
      </p:sp>
      <p:graphicFrame>
        <p:nvGraphicFramePr>
          <p:cNvPr id="6" name="Table 5">
            <a:extLst>
              <a:ext uri="{FF2B5EF4-FFF2-40B4-BE49-F238E27FC236}">
                <a16:creationId xmlns:a16="http://schemas.microsoft.com/office/drawing/2014/main" id="{4502F708-1E06-434A-8CED-82FCA95A1B5E}"/>
              </a:ext>
            </a:extLst>
          </p:cNvPr>
          <p:cNvGraphicFramePr>
            <a:graphicFrameLocks noGrp="1"/>
          </p:cNvGraphicFramePr>
          <p:nvPr>
            <p:extLst>
              <p:ext uri="{D42A27DB-BD31-4B8C-83A1-F6EECF244321}">
                <p14:modId xmlns:p14="http://schemas.microsoft.com/office/powerpoint/2010/main" val="1815769144"/>
              </p:ext>
            </p:extLst>
          </p:nvPr>
        </p:nvGraphicFramePr>
        <p:xfrm>
          <a:off x="418642" y="1270964"/>
          <a:ext cx="11187203" cy="4876209"/>
        </p:xfrm>
        <a:graphic>
          <a:graphicData uri="http://schemas.openxmlformats.org/drawingml/2006/table">
            <a:tbl>
              <a:tblPr firstRow="1"/>
              <a:tblGrid>
                <a:gridCol w="2582466">
                  <a:extLst>
                    <a:ext uri="{9D8B030D-6E8A-4147-A177-3AD203B41FA5}">
                      <a16:colId xmlns:a16="http://schemas.microsoft.com/office/drawing/2014/main" val="3852034910"/>
                    </a:ext>
                  </a:extLst>
                </a:gridCol>
                <a:gridCol w="8604737">
                  <a:extLst>
                    <a:ext uri="{9D8B030D-6E8A-4147-A177-3AD203B41FA5}">
                      <a16:colId xmlns:a16="http://schemas.microsoft.com/office/drawing/2014/main" val="425276518"/>
                    </a:ext>
                  </a:extLst>
                </a:gridCol>
              </a:tblGrid>
              <a:tr h="423318">
                <a:tc>
                  <a:txBody>
                    <a:bodyPr/>
                    <a:lstStyle/>
                    <a:p>
                      <a:pPr algn="ctr" fontAlgn="t"/>
                      <a:r>
                        <a:rPr lang="en-US" sz="1800" dirty="0">
                          <a:solidFill>
                            <a:schemeClr val="bg1"/>
                          </a:solidFill>
                          <a:effectLst/>
                        </a:rPr>
                        <a:t>Tool</a:t>
                      </a:r>
                    </a:p>
                  </a:txBody>
                  <a:tcPr marL="30217" marR="30217" marT="15108" marB="15108">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2">
                        <a:lumMod val="50000"/>
                      </a:schemeClr>
                    </a:solidFill>
                  </a:tcPr>
                </a:tc>
                <a:tc>
                  <a:txBody>
                    <a:bodyPr/>
                    <a:lstStyle/>
                    <a:p>
                      <a:pPr algn="ctr" fontAlgn="t"/>
                      <a:r>
                        <a:rPr lang="en-US" sz="1800" dirty="0">
                          <a:solidFill>
                            <a:schemeClr val="bg1"/>
                          </a:solidFill>
                          <a:effectLst/>
                        </a:rPr>
                        <a:t>Usage</a:t>
                      </a:r>
                    </a:p>
                  </a:txBody>
                  <a:tcPr marL="30217" marR="30217" marT="15108" marB="15108">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2">
                        <a:lumMod val="50000"/>
                      </a:schemeClr>
                    </a:solidFill>
                  </a:tcPr>
                </a:tc>
                <a:extLst>
                  <a:ext uri="{0D108BD9-81ED-4DB2-BD59-A6C34878D82A}">
                    <a16:rowId xmlns:a16="http://schemas.microsoft.com/office/drawing/2014/main" val="1370682190"/>
                  </a:ext>
                </a:extLst>
              </a:tr>
              <a:tr h="719943">
                <a:tc>
                  <a:txBody>
                    <a:bodyPr/>
                    <a:lstStyle/>
                    <a:p>
                      <a:pPr algn="l" fontAlgn="t"/>
                      <a:r>
                        <a:rPr lang="en-US" sz="1800" dirty="0">
                          <a:effectLst/>
                        </a:rPr>
                        <a:t>Azure Migrate: </a:t>
                      </a:r>
                    </a:p>
                    <a:p>
                      <a:pPr algn="l" fontAlgn="t"/>
                      <a:r>
                        <a:rPr lang="en-US" sz="1800" dirty="0">
                          <a:effectLst/>
                        </a:rPr>
                        <a:t>Server Assessment</a:t>
                      </a:r>
                    </a:p>
                  </a:txBody>
                  <a:tcPr marR="30217" marT="15108" marB="15108">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285750" indent="-285750" algn="l" fontAlgn="t">
                        <a:buFont typeface="Arial" panose="020B0604020202020204" pitchFamily="34" charset="0"/>
                        <a:buChar char="•"/>
                      </a:pPr>
                      <a:r>
                        <a:rPr lang="en-US" sz="1800" dirty="0">
                          <a:effectLst/>
                        </a:rPr>
                        <a:t>Physical servers and on-premises VMs running in Hyper-V and VMware environments as preparation for migrating to Azure.</a:t>
                      </a:r>
                    </a:p>
                  </a:txBody>
                  <a:tcPr marL="30217" marR="30217" marT="15108" marB="15108">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3994888663"/>
                  </a:ext>
                </a:extLst>
              </a:tr>
              <a:tr h="719943">
                <a:tc>
                  <a:txBody>
                    <a:bodyPr/>
                    <a:lstStyle/>
                    <a:p>
                      <a:pPr algn="l" fontAlgn="t"/>
                      <a:r>
                        <a:rPr lang="en-US" sz="1800" dirty="0">
                          <a:effectLst/>
                        </a:rPr>
                        <a:t>Azure Migrate: </a:t>
                      </a:r>
                    </a:p>
                    <a:p>
                      <a:pPr algn="l" fontAlgn="t"/>
                      <a:r>
                        <a:rPr lang="en-US" sz="1800" dirty="0">
                          <a:effectLst/>
                        </a:rPr>
                        <a:t>Server Migration</a:t>
                      </a:r>
                    </a:p>
                  </a:txBody>
                  <a:tcPr marR="30217" marT="15108" marB="15108">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285750" indent="-285750" algn="l" fontAlgn="t">
                        <a:buFont typeface="Arial" panose="020B0604020202020204" pitchFamily="34" charset="0"/>
                        <a:buChar char="•"/>
                      </a:pPr>
                      <a:r>
                        <a:rPr lang="en-US" sz="1800" dirty="0">
                          <a:effectLst/>
                        </a:rPr>
                        <a:t>Physical servers and on-premises VMs running in Hyper-V, VMware environments, and other public cloud VMs.</a:t>
                      </a:r>
                    </a:p>
                  </a:txBody>
                  <a:tcPr marL="30217" marR="30217" marT="15108" marB="15108">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31372952"/>
                  </a:ext>
                </a:extLst>
              </a:tr>
              <a:tr h="719943">
                <a:tc>
                  <a:txBody>
                    <a:bodyPr/>
                    <a:lstStyle/>
                    <a:p>
                      <a:pPr algn="l" fontAlgn="t"/>
                      <a:r>
                        <a:rPr lang="en-US" sz="1800" dirty="0">
                          <a:effectLst/>
                        </a:rPr>
                        <a:t>Azure Migrate: </a:t>
                      </a:r>
                    </a:p>
                    <a:p>
                      <a:pPr algn="l" fontAlgn="t"/>
                      <a:r>
                        <a:rPr lang="en-US" sz="1800" dirty="0">
                          <a:effectLst/>
                        </a:rPr>
                        <a:t>Database Assessment</a:t>
                      </a:r>
                    </a:p>
                  </a:txBody>
                  <a:tcPr marR="30217" marT="15108" marB="15108">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285750" indent="-285750" algn="l" fontAlgn="t">
                        <a:buFont typeface="Arial" panose="020B0604020202020204" pitchFamily="34" charset="0"/>
                        <a:buChar char="•"/>
                      </a:pPr>
                      <a:r>
                        <a:rPr lang="en-US" sz="1800">
                          <a:effectLst/>
                        </a:rPr>
                        <a:t>Performs an assessment of on-premises Microsoft SQL Server databases as preparation for migration to Azure SQL Database, an Azure SQL Managed Instance, or Azure VMs running Microsoft SQL Server.</a:t>
                      </a:r>
                      <a:endParaRPr lang="en-US" sz="1800" dirty="0">
                        <a:effectLst/>
                      </a:endParaRPr>
                    </a:p>
                  </a:txBody>
                  <a:tcPr marL="30217" marR="30217" marT="15108" marB="15108">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2917827364"/>
                  </a:ext>
                </a:extLst>
              </a:tr>
              <a:tr h="719943">
                <a:tc>
                  <a:txBody>
                    <a:bodyPr/>
                    <a:lstStyle/>
                    <a:p>
                      <a:pPr algn="l" fontAlgn="t"/>
                      <a:r>
                        <a:rPr lang="en-US" sz="1800" dirty="0">
                          <a:effectLst/>
                        </a:rPr>
                        <a:t>Azure Migrate: </a:t>
                      </a:r>
                    </a:p>
                    <a:p>
                      <a:pPr algn="l" fontAlgn="t"/>
                      <a:r>
                        <a:rPr lang="en-US" sz="1800" dirty="0">
                          <a:effectLst/>
                        </a:rPr>
                        <a:t>Database Migration</a:t>
                      </a:r>
                    </a:p>
                  </a:txBody>
                  <a:tcPr marR="30217" marT="15108" marB="15108">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285750" indent="-285750" algn="l" fontAlgn="t">
                        <a:buFont typeface="Arial" panose="020B0604020202020204" pitchFamily="34" charset="0"/>
                        <a:buChar char="•"/>
                      </a:pPr>
                      <a:r>
                        <a:rPr lang="en-US" sz="1800" strike="noStrike">
                          <a:effectLst/>
                        </a:rPr>
                        <a:t>Migrates data from your existing on-premises databases to databases running in Azure.</a:t>
                      </a:r>
                      <a:endParaRPr lang="en-US" sz="1800" strike="noStrike" dirty="0">
                        <a:effectLst/>
                      </a:endParaRPr>
                    </a:p>
                  </a:txBody>
                  <a:tcPr marL="30217" marR="30217" marT="15108" marB="15108">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108423790"/>
                  </a:ext>
                </a:extLst>
              </a:tr>
              <a:tr h="719943">
                <a:tc>
                  <a:txBody>
                    <a:bodyPr/>
                    <a:lstStyle/>
                    <a:p>
                      <a:pPr algn="l" fontAlgn="t"/>
                      <a:r>
                        <a:rPr lang="en-US" sz="1800" dirty="0">
                          <a:effectLst/>
                        </a:rPr>
                        <a:t>Azure Migrate: </a:t>
                      </a:r>
                    </a:p>
                    <a:p>
                      <a:pPr algn="l" fontAlgn="t"/>
                      <a:r>
                        <a:rPr lang="en-US" sz="1800" dirty="0">
                          <a:effectLst/>
                        </a:rPr>
                        <a:t>Web App Assessment</a:t>
                      </a:r>
                    </a:p>
                  </a:txBody>
                  <a:tcPr marR="30217" marT="15108" marB="15108">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marL="285750" indent="-285750" algn="l" fontAlgn="t">
                        <a:buFont typeface="Arial" panose="020B0604020202020204" pitchFamily="34" charset="0"/>
                        <a:buChar char="•"/>
                      </a:pPr>
                      <a:r>
                        <a:rPr lang="en-US" sz="1800" dirty="0">
                          <a:effectLst/>
                        </a:rPr>
                        <a:t>Assessment of on-premises web apps and migrates them to Azure.</a:t>
                      </a:r>
                    </a:p>
                  </a:txBody>
                  <a:tcPr marL="30217" marR="30217" marT="15108" marB="15108">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2417288665"/>
                  </a:ext>
                </a:extLst>
              </a:tr>
              <a:tr h="719943">
                <a:tc>
                  <a:txBody>
                    <a:bodyPr/>
                    <a:lstStyle/>
                    <a:p>
                      <a:pPr algn="l" fontAlgn="t"/>
                      <a:r>
                        <a:rPr lang="en-US" sz="1800" dirty="0">
                          <a:effectLst/>
                        </a:rPr>
                        <a:t>Azure Migrate: </a:t>
                      </a:r>
                    </a:p>
                    <a:p>
                      <a:pPr algn="l" fontAlgn="t"/>
                      <a:r>
                        <a:rPr lang="en-US" sz="1800" dirty="0">
                          <a:effectLst/>
                        </a:rPr>
                        <a:t>Data Box</a:t>
                      </a:r>
                    </a:p>
                  </a:txBody>
                  <a:tcPr marR="30217" marT="15108" marB="15108">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285750" indent="-285750" algn="l" fontAlgn="t">
                        <a:buFont typeface="Arial" panose="020B0604020202020204" pitchFamily="34" charset="0"/>
                        <a:buChar char="•"/>
                      </a:pPr>
                      <a:r>
                        <a:rPr lang="en-US" sz="1800" dirty="0">
                          <a:effectLst/>
                        </a:rPr>
                        <a:t>Move of large amounts of offline data to Azure by using Azure Data Box.</a:t>
                      </a:r>
                    </a:p>
                  </a:txBody>
                  <a:tcPr marL="30217" marR="30217" marT="15108" marB="15108">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429329348"/>
                  </a:ext>
                </a:extLst>
              </a:tr>
            </a:tbl>
          </a:graphicData>
        </a:graphic>
      </p:graphicFrame>
    </p:spTree>
    <p:extLst>
      <p:ext uri="{BB962C8B-B14F-4D97-AF65-F5344CB8AC3E}">
        <p14:creationId xmlns:p14="http://schemas.microsoft.com/office/powerpoint/2010/main" val="3375312716"/>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49348F5-0691-42ED-BD52-5C59C8A5B770}"/>
              </a:ext>
            </a:extLst>
          </p:cNvPr>
          <p:cNvSpPr>
            <a:spLocks noGrp="1"/>
          </p:cNvSpPr>
          <p:nvPr>
            <p:ph type="title"/>
          </p:nvPr>
        </p:nvSpPr>
        <p:spPr/>
        <p:txBody>
          <a:bodyPr/>
          <a:lstStyle/>
          <a:p>
            <a:r>
              <a:rPr lang="en-US" dirty="0"/>
              <a:t>Migrate your databases</a:t>
            </a:r>
          </a:p>
        </p:txBody>
      </p:sp>
    </p:spTree>
    <p:extLst>
      <p:ext uri="{BB962C8B-B14F-4D97-AF65-F5344CB8AC3E}">
        <p14:creationId xmlns:p14="http://schemas.microsoft.com/office/powerpoint/2010/main" val="2448182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EBDD6-414C-454C-9FE7-20496BF5D795}"/>
              </a:ext>
            </a:extLst>
          </p:cNvPr>
          <p:cNvSpPr>
            <a:spLocks noGrp="1"/>
          </p:cNvSpPr>
          <p:nvPr>
            <p:ph type="title"/>
          </p:nvPr>
        </p:nvSpPr>
        <p:spPr/>
        <p:txBody>
          <a:bodyPr/>
          <a:lstStyle/>
          <a:p>
            <a:r>
              <a:rPr lang="en-US" dirty="0"/>
              <a:t>Select a database migration type</a:t>
            </a:r>
          </a:p>
        </p:txBody>
      </p:sp>
      <p:sp>
        <p:nvSpPr>
          <p:cNvPr id="3" name="Text Placeholder 2">
            <a:extLst>
              <a:ext uri="{FF2B5EF4-FFF2-40B4-BE49-F238E27FC236}">
                <a16:creationId xmlns:a16="http://schemas.microsoft.com/office/drawing/2014/main" id="{6114614B-3A46-48A0-A248-A8F29F8C17F4}"/>
              </a:ext>
            </a:extLst>
          </p:cNvPr>
          <p:cNvSpPr>
            <a:spLocks noGrp="1"/>
          </p:cNvSpPr>
          <p:nvPr>
            <p:ph type="body" sz="quarter" idx="10"/>
          </p:nvPr>
        </p:nvSpPr>
        <p:spPr/>
        <p:txBody>
          <a:bodyPr/>
          <a:lstStyle/>
          <a:p>
            <a:r>
              <a:rPr lang="en-US" dirty="0"/>
              <a:t>Database migrations can be performed offline and online</a:t>
            </a:r>
          </a:p>
        </p:txBody>
      </p:sp>
      <p:graphicFrame>
        <p:nvGraphicFramePr>
          <p:cNvPr id="5" name="Table 4">
            <a:extLst>
              <a:ext uri="{FF2B5EF4-FFF2-40B4-BE49-F238E27FC236}">
                <a16:creationId xmlns:a16="http://schemas.microsoft.com/office/drawing/2014/main" id="{E505ADBF-417D-4C0A-9C30-CF631EB18803}"/>
              </a:ext>
            </a:extLst>
          </p:cNvPr>
          <p:cNvGraphicFramePr/>
          <p:nvPr>
            <p:extLst>
              <p:ext uri="{D42A27DB-BD31-4B8C-83A1-F6EECF244321}">
                <p14:modId xmlns:p14="http://schemas.microsoft.com/office/powerpoint/2010/main" val="3089297543"/>
              </p:ext>
            </p:extLst>
          </p:nvPr>
        </p:nvGraphicFramePr>
        <p:xfrm>
          <a:off x="445535" y="1805182"/>
          <a:ext cx="11327822" cy="2600960"/>
        </p:xfrm>
        <a:graphic>
          <a:graphicData uri="http://schemas.openxmlformats.org/drawingml/2006/table">
            <a:tbl>
              <a:tblPr firstRow="1" bandRow="1">
                <a:tableStyleId>{5C22544A-7EE6-4342-B048-85BDC9FD1C3A}</a:tableStyleId>
              </a:tblPr>
              <a:tblGrid>
                <a:gridCol w="3458460">
                  <a:extLst>
                    <a:ext uri="{9D8B030D-6E8A-4147-A177-3AD203B41FA5}">
                      <a16:colId xmlns:a16="http://schemas.microsoft.com/office/drawing/2014/main" val="1518981781"/>
                    </a:ext>
                  </a:extLst>
                </a:gridCol>
                <a:gridCol w="7869362">
                  <a:extLst>
                    <a:ext uri="{9D8B030D-6E8A-4147-A177-3AD203B41FA5}">
                      <a16:colId xmlns:a16="http://schemas.microsoft.com/office/drawing/2014/main" val="1201019354"/>
                    </a:ext>
                  </a:extLst>
                </a:gridCol>
              </a:tblGrid>
              <a:tr h="420243">
                <a:tc>
                  <a:txBody>
                    <a:bodyPr/>
                    <a:lstStyle/>
                    <a:p>
                      <a:pPr marL="0" marR="0" indent="0" algn="ctr" rtl="0" eaLnBrk="1" fontAlgn="auto" latinLnBrk="0" hangingPunct="1">
                        <a:spcBef>
                          <a:spcPts val="0"/>
                        </a:spcBef>
                        <a:spcAft>
                          <a:spcPts val="0"/>
                        </a:spcAft>
                      </a:pPr>
                      <a:r>
                        <a:rPr lang="en-US" sz="1800" b="1" u="none" strike="noStrike" kern="1200" spc="0" baseline="0">
                          <a:ln>
                            <a:noFill/>
                          </a:ln>
                          <a:solidFill>
                            <a:schemeClr val="lt1"/>
                          </a:solidFill>
                          <a:effectLst/>
                          <a:latin typeface="+mn-lt"/>
                          <a:ea typeface="+mn-ea"/>
                          <a:cs typeface="+mn-cs"/>
                        </a:rPr>
                        <a:t>Migration type</a:t>
                      </a:r>
                      <a:endParaRPr lang="en-US" sz="1800" b="1" u="none" strike="noStrike" kern="1200" spc="0" baseline="0" dirty="0">
                        <a:ln>
                          <a:noFill/>
                        </a:ln>
                        <a:solidFill>
                          <a:schemeClr val="lt1"/>
                        </a:solidFill>
                        <a:effectLst/>
                        <a:latin typeface="+mn-lt"/>
                        <a:ea typeface="+mn-ea"/>
                        <a:cs typeface="+mn-cs"/>
                      </a:endParaRPr>
                    </a:p>
                  </a:txBody>
                  <a:tcPr marL="89662" marR="89662" marT="89662" marB="89662">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rtl="0" eaLnBrk="1" fontAlgn="auto" latinLnBrk="0" hangingPunct="1">
                        <a:spcBef>
                          <a:spcPts val="0"/>
                        </a:spcBef>
                        <a:spcAft>
                          <a:spcPts val="0"/>
                        </a:spcAft>
                      </a:pPr>
                      <a:r>
                        <a:rPr lang="en-US" sz="1800" u="none" strike="noStrike" kern="1200" spc="0" baseline="0" dirty="0">
                          <a:ln>
                            <a:noFill/>
                          </a:ln>
                          <a:effectLst/>
                        </a:rPr>
                        <a:t>Migration scenario</a:t>
                      </a:r>
                      <a:endParaRPr lang="en-US" sz="1800" b="0" i="0" u="none" strike="noStrike" dirty="0">
                        <a:effectLst/>
                        <a:latin typeface="Arial" panose="020B0604020202020204" pitchFamily="34" charset="0"/>
                      </a:endParaRPr>
                    </a:p>
                  </a:txBody>
                  <a:tcPr marL="89662" marR="89662" marT="89662" marB="89662">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557182650"/>
                  </a:ext>
                </a:extLst>
              </a:tr>
              <a:tr h="389001">
                <a:tc>
                  <a:txBody>
                    <a:bodyPr/>
                    <a:lstStyle/>
                    <a:p>
                      <a:pPr algn="l"/>
                      <a:r>
                        <a:rPr lang="en-US">
                          <a:effectLst/>
                        </a:rPr>
                        <a:t>Offline</a:t>
                      </a:r>
                      <a:endParaRPr lang="en-US" dirty="0">
                        <a:effectLst/>
                      </a:endParaRPr>
                    </a:p>
                  </a:txBody>
                  <a:tcPr marL="123825" marR="123825" marT="95250" marB="9525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indent="-285750" algn="l">
                        <a:spcAft>
                          <a:spcPts val="600"/>
                        </a:spcAft>
                        <a:buFont typeface="Arial" panose="020B0604020202020204" pitchFamily="34" charset="0"/>
                        <a:buChar char="•"/>
                      </a:pPr>
                      <a:r>
                        <a:rPr lang="en-US" dirty="0">
                          <a:effectLst/>
                        </a:rPr>
                        <a:t>Requires shutting down the server at the start of the migration.</a:t>
                      </a:r>
                    </a:p>
                    <a:p>
                      <a:pPr marL="285750" indent="-285750" algn="l">
                        <a:spcAft>
                          <a:spcPts val="600"/>
                        </a:spcAft>
                        <a:buFont typeface="Arial" panose="020B0604020202020204" pitchFamily="34" charset="0"/>
                        <a:buChar char="•"/>
                      </a:pPr>
                      <a:r>
                        <a:rPr lang="en-US" dirty="0">
                          <a:effectLst/>
                        </a:rPr>
                        <a:t>Application downtime begins when the migration starts.</a:t>
                      </a:r>
                    </a:p>
                  </a:txBody>
                  <a:tcPr marL="123825" marR="123825" marT="95250" marB="9525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87580831"/>
                  </a:ext>
                </a:extLst>
              </a:tr>
              <a:tr h="389001">
                <a:tc>
                  <a:txBody>
                    <a:bodyPr/>
                    <a:lstStyle/>
                    <a:p>
                      <a:pPr algn="l"/>
                      <a:r>
                        <a:rPr lang="en-US">
                          <a:effectLst/>
                        </a:rPr>
                        <a:t>Online</a:t>
                      </a:r>
                      <a:endParaRPr lang="en-US" dirty="0">
                        <a:effectLst/>
                      </a:endParaRPr>
                    </a:p>
                  </a:txBody>
                  <a:tcPr marL="123825" marR="123825" marT="95250" marB="9525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285750" indent="-285750" algn="l">
                        <a:spcAft>
                          <a:spcPts val="600"/>
                        </a:spcAft>
                        <a:buFont typeface="Arial" panose="020B0604020202020204" pitchFamily="34" charset="0"/>
                        <a:buChar char="•"/>
                      </a:pPr>
                      <a:r>
                        <a:rPr lang="en-US" dirty="0">
                          <a:effectLst/>
                        </a:rPr>
                        <a:t>To limit downtime to the time required to cut over to the new environment when the migration completes, use an online migration.</a:t>
                      </a:r>
                    </a:p>
                    <a:p>
                      <a:pPr marL="285750" indent="-285750" algn="l">
                        <a:spcAft>
                          <a:spcPts val="600"/>
                        </a:spcAft>
                        <a:buFont typeface="Arial" panose="020B0604020202020204" pitchFamily="34" charset="0"/>
                        <a:buChar char="•"/>
                      </a:pPr>
                      <a:r>
                        <a:rPr lang="en-US" sz="1765" b="0" i="0" kern="1200" dirty="0">
                          <a:solidFill>
                            <a:schemeClr val="dk1"/>
                          </a:solidFill>
                          <a:effectLst/>
                          <a:latin typeface="+mn-lt"/>
                          <a:ea typeface="+mn-ea"/>
                          <a:cs typeface="+mn-cs"/>
                        </a:rPr>
                        <a:t>Uses a continuous synchronization of live data, allowing a cutover to the Azure replica database at any time.</a:t>
                      </a:r>
                      <a:endParaRPr lang="en-US" dirty="0">
                        <a:effectLst/>
                      </a:endParaRPr>
                    </a:p>
                  </a:txBody>
                  <a:tcPr marL="123825" marR="123825" marT="95250" marB="9525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949341561"/>
                  </a:ext>
                </a:extLst>
              </a:tr>
            </a:tbl>
          </a:graphicData>
        </a:graphic>
      </p:graphicFrame>
      <p:sp>
        <p:nvSpPr>
          <p:cNvPr id="4" name="TextBox 3">
            <a:extLst>
              <a:ext uri="{FF2B5EF4-FFF2-40B4-BE49-F238E27FC236}">
                <a16:creationId xmlns:a16="http://schemas.microsoft.com/office/drawing/2014/main" id="{38D63CF6-AB12-4D2A-B8D3-536F176F7E93}"/>
              </a:ext>
            </a:extLst>
          </p:cNvPr>
          <p:cNvSpPr txBox="1"/>
          <p:nvPr/>
        </p:nvSpPr>
        <p:spPr>
          <a:xfrm>
            <a:off x="418643" y="4800620"/>
            <a:ext cx="10673563" cy="981807"/>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Each migration type supports different source and target database pairs</a:t>
            </a:r>
          </a:p>
          <a:p>
            <a:pPr marL="342900"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Check for support of your migration scenario as migration tools are updated frequently</a:t>
            </a:r>
          </a:p>
        </p:txBody>
      </p:sp>
    </p:spTree>
    <p:extLst>
      <p:ext uri="{BB962C8B-B14F-4D97-AF65-F5344CB8AC3E}">
        <p14:creationId xmlns:p14="http://schemas.microsoft.com/office/powerpoint/2010/main" val="3614276221"/>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6F26A50-7EE4-4FF0-A2F9-2617AC7DF675}"/>
              </a:ext>
            </a:extLst>
          </p:cNvPr>
          <p:cNvSpPr>
            <a:spLocks noGrp="1"/>
          </p:cNvSpPr>
          <p:nvPr>
            <p:ph type="title"/>
          </p:nvPr>
        </p:nvSpPr>
        <p:spPr/>
        <p:txBody>
          <a:bodyPr/>
          <a:lstStyle/>
          <a:p>
            <a:r>
              <a:rPr lang="en-US" dirty="0"/>
              <a:t>Select an online migration tool</a:t>
            </a:r>
          </a:p>
        </p:txBody>
      </p:sp>
    </p:spTree>
    <p:extLst>
      <p:ext uri="{BB962C8B-B14F-4D97-AF65-F5344CB8AC3E}">
        <p14:creationId xmlns:p14="http://schemas.microsoft.com/office/powerpoint/2010/main" val="35000868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F50621-45C5-446B-90F9-27A87E219E76}"/>
              </a:ext>
            </a:extLst>
          </p:cNvPr>
          <p:cNvSpPr>
            <a:spLocks noGrp="1"/>
          </p:cNvSpPr>
          <p:nvPr>
            <p:ph type="title"/>
          </p:nvPr>
        </p:nvSpPr>
        <p:spPr/>
        <p:txBody>
          <a:bodyPr/>
          <a:lstStyle/>
          <a:p>
            <a:r>
              <a:rPr lang="en-US" dirty="0">
                <a:solidFill>
                  <a:schemeClr val="tx2">
                    <a:lumMod val="50000"/>
                  </a:schemeClr>
                </a:solidFill>
                <a:hlinkClick r:id="rId3">
                  <a:extLst>
                    <a:ext uri="{A12FA001-AC4F-418D-AE19-62706E023703}">
                      <ahyp:hlinkClr xmlns:ahyp="http://schemas.microsoft.com/office/drawing/2018/hyperlinkcolor" val="tx"/>
                    </a:ext>
                  </a:extLst>
                </a:hlinkClick>
              </a:rPr>
              <a:t>Consider using Azure File Sync</a:t>
            </a:r>
            <a:endParaRPr lang="en-US" dirty="0">
              <a:solidFill>
                <a:schemeClr val="tx2">
                  <a:lumMod val="50000"/>
                </a:schemeClr>
              </a:solidFill>
            </a:endParaRPr>
          </a:p>
        </p:txBody>
      </p:sp>
      <p:sp>
        <p:nvSpPr>
          <p:cNvPr id="3" name="Text Placeholder 2">
            <a:extLst>
              <a:ext uri="{FF2B5EF4-FFF2-40B4-BE49-F238E27FC236}">
                <a16:creationId xmlns:a16="http://schemas.microsoft.com/office/drawing/2014/main" id="{36ECA067-535A-400A-A7D8-E1380CBF2623}"/>
              </a:ext>
            </a:extLst>
          </p:cNvPr>
          <p:cNvSpPr>
            <a:spLocks noGrp="1"/>
          </p:cNvSpPr>
          <p:nvPr>
            <p:ph type="body" sz="quarter" idx="10"/>
          </p:nvPr>
        </p:nvSpPr>
        <p:spPr/>
        <p:txBody>
          <a:bodyPr/>
          <a:lstStyle/>
          <a:p>
            <a:r>
              <a:rPr lang="en-US" dirty="0"/>
              <a:t>Azure File Sync can be used specifically for migration</a:t>
            </a:r>
          </a:p>
        </p:txBody>
      </p:sp>
      <p:sp>
        <p:nvSpPr>
          <p:cNvPr id="5" name="TextBox 4">
            <a:extLst>
              <a:ext uri="{FF2B5EF4-FFF2-40B4-BE49-F238E27FC236}">
                <a16:creationId xmlns:a16="http://schemas.microsoft.com/office/drawing/2014/main" id="{566A3E8C-F9D8-436F-94C0-AFFE6C52C8AD}"/>
              </a:ext>
            </a:extLst>
          </p:cNvPr>
          <p:cNvSpPr txBox="1"/>
          <p:nvPr/>
        </p:nvSpPr>
        <p:spPr>
          <a:xfrm>
            <a:off x="432089" y="2157061"/>
            <a:ext cx="4835525" cy="2708434"/>
          </a:xfrm>
          <a:prstGeom prst="rect">
            <a:avLst/>
          </a:prstGeom>
          <a:noFill/>
        </p:spPr>
        <p:txBody>
          <a:bodyPr wrap="square">
            <a:spAutoFit/>
          </a:bodyPr>
          <a:lstStyle/>
          <a:p>
            <a:pPr marL="285750" indent="-285750">
              <a:spcAft>
                <a:spcPts val="1200"/>
              </a:spcAft>
              <a:buFont typeface="Arial" panose="020B0604020202020204" pitchFamily="34" charset="0"/>
              <a:buChar char="•"/>
            </a:pPr>
            <a:r>
              <a:rPr lang="en-US" sz="2000" dirty="0"/>
              <a:t>Works in both hybrid and cloud migrations</a:t>
            </a:r>
          </a:p>
          <a:p>
            <a:pPr marL="285750" indent="-285750">
              <a:spcAft>
                <a:spcPts val="1200"/>
              </a:spcAft>
              <a:buFont typeface="Arial" panose="020B0604020202020204" pitchFamily="34" charset="0"/>
              <a:buChar char="•"/>
            </a:pPr>
            <a:r>
              <a:rPr lang="en-US" sz="2000" dirty="0"/>
              <a:t>Transfers both the data stream and file metadata</a:t>
            </a:r>
          </a:p>
          <a:p>
            <a:pPr marL="285750" indent="-285750">
              <a:spcAft>
                <a:spcPts val="1200"/>
              </a:spcAft>
              <a:buFont typeface="Arial" panose="020B0604020202020204" pitchFamily="34" charset="0"/>
              <a:buChar char="•"/>
            </a:pPr>
            <a:r>
              <a:rPr lang="en-US" sz="2000" dirty="0"/>
              <a:t>Combines with other products like Azure Data Box</a:t>
            </a:r>
          </a:p>
          <a:p>
            <a:pPr marL="285750" indent="-285750">
              <a:spcAft>
                <a:spcPts val="1200"/>
              </a:spcAft>
              <a:buFont typeface="Arial" panose="020B0604020202020204" pitchFamily="34" charset="0"/>
              <a:buChar char="•"/>
            </a:pPr>
            <a:r>
              <a:rPr lang="en-US" sz="2000" dirty="0"/>
              <a:t>Supports tiering options</a:t>
            </a:r>
          </a:p>
        </p:txBody>
      </p:sp>
      <p:pic>
        <p:nvPicPr>
          <p:cNvPr id="9" name="Picture 8" descr="Storage sync service with two cloud endpoints. ">
            <a:extLst>
              <a:ext uri="{FF2B5EF4-FFF2-40B4-BE49-F238E27FC236}">
                <a16:creationId xmlns:a16="http://schemas.microsoft.com/office/drawing/2014/main" id="{40FF5625-5205-44A7-9AA5-EA03BFDEAA8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83491" y="2250757"/>
            <a:ext cx="5457825" cy="2905125"/>
          </a:xfrm>
          <a:prstGeom prst="rect">
            <a:avLst/>
          </a:prstGeom>
        </p:spPr>
      </p:pic>
    </p:spTree>
    <p:extLst>
      <p:ext uri="{BB962C8B-B14F-4D97-AF65-F5344CB8AC3E}">
        <p14:creationId xmlns:p14="http://schemas.microsoft.com/office/powerpoint/2010/main" val="1931698065"/>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F50621-45C5-446B-90F9-27A87E219E76}"/>
              </a:ext>
            </a:extLst>
          </p:cNvPr>
          <p:cNvSpPr>
            <a:spLocks noGrp="1"/>
          </p:cNvSpPr>
          <p:nvPr>
            <p:ph type="title"/>
          </p:nvPr>
        </p:nvSpPr>
        <p:spPr/>
        <p:txBody>
          <a:bodyPr/>
          <a:lstStyle/>
          <a:p>
            <a:r>
              <a:rPr lang="en-US" dirty="0">
                <a:solidFill>
                  <a:schemeClr val="tx2">
                    <a:lumMod val="50000"/>
                  </a:schemeClr>
                </a:solidFill>
                <a:hlinkClick r:id="rId3">
                  <a:extLst>
                    <a:ext uri="{A12FA001-AC4F-418D-AE19-62706E023703}">
                      <ahyp:hlinkClr xmlns:ahyp="http://schemas.microsoft.com/office/drawing/2018/hyperlinkcolor" val="tx"/>
                    </a:ext>
                  </a:extLst>
                </a:hlinkClick>
              </a:rPr>
              <a:t>Consider the Storage Migration Service</a:t>
            </a:r>
            <a:endParaRPr lang="en-US" dirty="0">
              <a:solidFill>
                <a:schemeClr val="tx2">
                  <a:lumMod val="50000"/>
                </a:schemeClr>
              </a:solidFill>
            </a:endParaRPr>
          </a:p>
        </p:txBody>
      </p:sp>
      <p:sp>
        <p:nvSpPr>
          <p:cNvPr id="3" name="Text Placeholder 2">
            <a:extLst>
              <a:ext uri="{FF2B5EF4-FFF2-40B4-BE49-F238E27FC236}">
                <a16:creationId xmlns:a16="http://schemas.microsoft.com/office/drawing/2014/main" id="{D6BB4552-77F3-41A0-97B6-6441D0C7B580}"/>
              </a:ext>
            </a:extLst>
          </p:cNvPr>
          <p:cNvSpPr>
            <a:spLocks noGrp="1"/>
          </p:cNvSpPr>
          <p:nvPr>
            <p:ph type="body" sz="quarter" idx="10"/>
          </p:nvPr>
        </p:nvSpPr>
        <p:spPr>
          <a:xfrm>
            <a:off x="432089" y="1083334"/>
            <a:ext cx="11341268" cy="430887"/>
          </a:xfrm>
        </p:spPr>
        <p:txBody>
          <a:bodyPr/>
          <a:lstStyle/>
          <a:p>
            <a:r>
              <a:rPr lang="en-US" dirty="0"/>
              <a:t>Storage Migration Service migrates storage to Windows Server or to Azure. </a:t>
            </a:r>
          </a:p>
        </p:txBody>
      </p:sp>
      <p:sp>
        <p:nvSpPr>
          <p:cNvPr id="21" name="TextBox 20">
            <a:extLst>
              <a:ext uri="{FF2B5EF4-FFF2-40B4-BE49-F238E27FC236}">
                <a16:creationId xmlns:a16="http://schemas.microsoft.com/office/drawing/2014/main" id="{CEE160C5-D691-427D-9CE4-FC9A1F25D2B5}"/>
              </a:ext>
            </a:extLst>
          </p:cNvPr>
          <p:cNvSpPr txBox="1"/>
          <p:nvPr/>
        </p:nvSpPr>
        <p:spPr>
          <a:xfrm>
            <a:off x="348305" y="2074532"/>
            <a:ext cx="5586373" cy="1988237"/>
          </a:xfrm>
          <a:prstGeom prst="rect">
            <a:avLst/>
          </a:prstGeom>
          <a:noFill/>
        </p:spPr>
        <p:txBody>
          <a:bodyPr wrap="square" lIns="182880" tIns="146304" rIns="182880" bIns="146304" rtlCol="0">
            <a:spAutoFit/>
          </a:bodyPr>
          <a:lstStyle/>
          <a:p>
            <a:pPr marL="342900" indent="-342900">
              <a:lnSpc>
                <a:spcPct val="90000"/>
              </a:lnSpc>
              <a:spcAft>
                <a:spcPts val="1200"/>
              </a:spcAft>
              <a:buFont typeface="Arial" panose="020B0604020202020204" pitchFamily="34" charset="0"/>
              <a:buChar char="•"/>
            </a:pPr>
            <a:r>
              <a:rPr lang="en-US" sz="2000" dirty="0">
                <a:gradFill>
                  <a:gsLst>
                    <a:gs pos="2917">
                      <a:schemeClr val="tx1"/>
                    </a:gs>
                    <a:gs pos="30000">
                      <a:schemeClr val="tx1"/>
                    </a:gs>
                  </a:gsLst>
                  <a:lin ang="5400000" scaled="0"/>
                </a:gradFill>
              </a:rPr>
              <a:t>Inventory multiple servers and their data</a:t>
            </a:r>
          </a:p>
          <a:p>
            <a:pPr marL="342900" indent="-342900">
              <a:lnSpc>
                <a:spcPct val="90000"/>
              </a:lnSpc>
              <a:spcAft>
                <a:spcPts val="1200"/>
              </a:spcAft>
              <a:buFont typeface="Arial" panose="020B0604020202020204" pitchFamily="34" charset="0"/>
              <a:buChar char="•"/>
            </a:pPr>
            <a:r>
              <a:rPr lang="en-US" sz="2000" dirty="0">
                <a:gradFill>
                  <a:gsLst>
                    <a:gs pos="2917">
                      <a:schemeClr val="tx1"/>
                    </a:gs>
                    <a:gs pos="30000">
                      <a:schemeClr val="tx1"/>
                    </a:gs>
                  </a:gsLst>
                  <a:lin ang="5400000" scaled="0"/>
                </a:gradFill>
              </a:rPr>
              <a:t>Rapidly transfer files, file shares, and security configuration from the source servers</a:t>
            </a:r>
          </a:p>
          <a:p>
            <a:pPr marL="342900" indent="-342900">
              <a:lnSpc>
                <a:spcPct val="90000"/>
              </a:lnSpc>
              <a:spcAft>
                <a:spcPts val="1200"/>
              </a:spcAft>
              <a:buFont typeface="Arial" panose="020B0604020202020204" pitchFamily="34" charset="0"/>
              <a:buChar char="•"/>
            </a:pPr>
            <a:r>
              <a:rPr lang="en-US" sz="2000" dirty="0">
                <a:gradFill>
                  <a:gsLst>
                    <a:gs pos="2917">
                      <a:schemeClr val="tx1"/>
                    </a:gs>
                    <a:gs pos="30000">
                      <a:schemeClr val="tx1"/>
                    </a:gs>
                  </a:gsLst>
                  <a:lin ang="5400000" scaled="0"/>
                </a:gradFill>
              </a:rPr>
              <a:t>Optionally, cut over to the new servers.</a:t>
            </a:r>
          </a:p>
        </p:txBody>
      </p:sp>
      <p:pic>
        <p:nvPicPr>
          <p:cNvPr id="5" name="Picture 4" descr="On-premises data uses the storage migration service. ">
            <a:extLst>
              <a:ext uri="{FF2B5EF4-FFF2-40B4-BE49-F238E27FC236}">
                <a16:creationId xmlns:a16="http://schemas.microsoft.com/office/drawing/2014/main" id="{A5EF0E59-F896-4922-A96A-292E716323FE}"/>
              </a:ext>
            </a:extLst>
          </p:cNvPr>
          <p:cNvPicPr>
            <a:picLocks noChangeAspect="1"/>
          </p:cNvPicPr>
          <p:nvPr/>
        </p:nvPicPr>
        <p:blipFill>
          <a:blip r:embed="rId4"/>
          <a:stretch>
            <a:fillRect/>
          </a:stretch>
        </p:blipFill>
        <p:spPr>
          <a:xfrm>
            <a:off x="6089277" y="1939069"/>
            <a:ext cx="5543550" cy="4105275"/>
          </a:xfrm>
          <a:prstGeom prst="rect">
            <a:avLst/>
          </a:prstGeom>
        </p:spPr>
      </p:pic>
    </p:spTree>
    <p:extLst>
      <p:ext uri="{BB962C8B-B14F-4D97-AF65-F5344CB8AC3E}">
        <p14:creationId xmlns:p14="http://schemas.microsoft.com/office/powerpoint/2010/main" val="1266294731"/>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6F26A50-7EE4-4FF0-A2F9-2617AC7DF675}"/>
              </a:ext>
            </a:extLst>
          </p:cNvPr>
          <p:cNvSpPr>
            <a:spLocks noGrp="1"/>
          </p:cNvSpPr>
          <p:nvPr>
            <p:ph type="title"/>
          </p:nvPr>
        </p:nvSpPr>
        <p:spPr/>
        <p:txBody>
          <a:bodyPr/>
          <a:lstStyle/>
          <a:p>
            <a:r>
              <a:rPr lang="en-US" dirty="0"/>
              <a:t>Select an offline migration tool</a:t>
            </a:r>
          </a:p>
        </p:txBody>
      </p:sp>
    </p:spTree>
    <p:extLst>
      <p:ext uri="{BB962C8B-B14F-4D97-AF65-F5344CB8AC3E}">
        <p14:creationId xmlns:p14="http://schemas.microsoft.com/office/powerpoint/2010/main" val="29152972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425366" y="439835"/>
            <a:ext cx="11341268" cy="642840"/>
          </a:xfrm>
        </p:spPr>
        <p:txBody>
          <a:bodyPr/>
          <a:lstStyle/>
          <a:p>
            <a:r>
              <a:rPr lang="en-US" dirty="0"/>
              <a:t>Consider the </a:t>
            </a:r>
            <a:r>
              <a:rPr lang="en-US" dirty="0">
                <a:solidFill>
                  <a:schemeClr val="tx2">
                    <a:lumMod val="50000"/>
                  </a:schemeClr>
                </a:solidFill>
                <a:hlinkClick r:id="rId3">
                  <a:extLst>
                    <a:ext uri="{A12FA001-AC4F-418D-AE19-62706E023703}">
                      <ahyp:hlinkClr xmlns:ahyp="http://schemas.microsoft.com/office/drawing/2018/hyperlinkcolor" val="tx"/>
                    </a:ext>
                  </a:extLst>
                </a:hlinkClick>
              </a:rPr>
              <a:t>import/export service</a:t>
            </a:r>
            <a:endParaRPr lang="en-US" dirty="0">
              <a:solidFill>
                <a:schemeClr val="tx2">
                  <a:lumMod val="50000"/>
                </a:schemeClr>
              </a:solidFill>
            </a:endParaRPr>
          </a:p>
        </p:txBody>
      </p:sp>
      <p:sp>
        <p:nvSpPr>
          <p:cNvPr id="3" name="Content Placeholder 2">
            <a:extLst>
              <a:ext uri="{FF2B5EF4-FFF2-40B4-BE49-F238E27FC236}">
                <a16:creationId xmlns:a16="http://schemas.microsoft.com/office/drawing/2014/main" id="{AA185E1C-174B-427E-8173-3D6B22758871}"/>
              </a:ext>
            </a:extLst>
          </p:cNvPr>
          <p:cNvSpPr>
            <a:spLocks noGrp="1"/>
          </p:cNvSpPr>
          <p:nvPr>
            <p:ph type="body" sz="quarter" idx="10"/>
          </p:nvPr>
        </p:nvSpPr>
        <p:spPr>
          <a:xfrm>
            <a:off x="431800" y="1082675"/>
            <a:ext cx="11341100" cy="430887"/>
          </a:xfrm>
        </p:spPr>
        <p:txBody>
          <a:bodyPr/>
          <a:lstStyle/>
          <a:p>
            <a:r>
              <a:rPr lang="en-US" dirty="0"/>
              <a:t>Import/Export migrates on-premises locations and Azure Storage accounts. </a:t>
            </a:r>
          </a:p>
        </p:txBody>
      </p:sp>
      <p:sp>
        <p:nvSpPr>
          <p:cNvPr id="7" name="TextBox 6">
            <a:extLst>
              <a:ext uri="{FF2B5EF4-FFF2-40B4-BE49-F238E27FC236}">
                <a16:creationId xmlns:a16="http://schemas.microsoft.com/office/drawing/2014/main" id="{7055786F-6D42-424A-9965-59EBD2FCAFF8}"/>
              </a:ext>
            </a:extLst>
          </p:cNvPr>
          <p:cNvSpPr txBox="1"/>
          <p:nvPr/>
        </p:nvSpPr>
        <p:spPr>
          <a:xfrm>
            <a:off x="389430" y="1996261"/>
            <a:ext cx="4835525" cy="3323987"/>
          </a:xfrm>
          <a:prstGeom prst="rect">
            <a:avLst/>
          </a:prstGeom>
          <a:noFill/>
        </p:spPr>
        <p:txBody>
          <a:bodyPr wrap="square">
            <a:spAutoFit/>
          </a:bodyPr>
          <a:lstStyle/>
          <a:p>
            <a:pPr marL="285750" indent="-285750">
              <a:spcAft>
                <a:spcPts val="1200"/>
              </a:spcAft>
              <a:buFont typeface="Arial" panose="020B0604020202020204" pitchFamily="34" charset="0"/>
              <a:buChar char="•"/>
            </a:pPr>
            <a:r>
              <a:rPr lang="en-US" sz="2000" dirty="0"/>
              <a:t>Migrate large amounts of data from on-premises to Azure, as a one-time task</a:t>
            </a:r>
          </a:p>
          <a:p>
            <a:pPr marL="285750" indent="-285750">
              <a:spcAft>
                <a:spcPts val="1200"/>
              </a:spcAft>
              <a:buFont typeface="Arial" panose="020B0604020202020204" pitchFamily="34" charset="0"/>
              <a:buChar char="•"/>
            </a:pPr>
            <a:r>
              <a:rPr lang="en-US" sz="2000" dirty="0"/>
              <a:t>Back up your data on-premises in Azure Storage</a:t>
            </a:r>
          </a:p>
          <a:p>
            <a:pPr marL="285750" indent="-285750">
              <a:spcAft>
                <a:spcPts val="1200"/>
              </a:spcAft>
              <a:buFont typeface="Arial" panose="020B0604020202020204" pitchFamily="34" charset="0"/>
              <a:buChar char="•"/>
            </a:pPr>
            <a:r>
              <a:rPr lang="en-US" sz="2000" dirty="0"/>
              <a:t>Recover large amounts of data that you previously stored in Azure Storage</a:t>
            </a:r>
          </a:p>
          <a:p>
            <a:pPr marL="285750" indent="-285750">
              <a:spcAft>
                <a:spcPts val="1200"/>
              </a:spcAft>
              <a:buFont typeface="Arial" panose="020B0604020202020204" pitchFamily="34" charset="0"/>
              <a:buChar char="•"/>
            </a:pPr>
            <a:r>
              <a:rPr lang="en-US" sz="2000" dirty="0"/>
              <a:t>Distribute data from Azure Storage to customer site</a:t>
            </a:r>
          </a:p>
        </p:txBody>
      </p:sp>
      <p:pic>
        <p:nvPicPr>
          <p:cNvPr id="1026" name="Picture 2" descr="Data is exported from Azure. ">
            <a:extLst>
              <a:ext uri="{FF2B5EF4-FFF2-40B4-BE49-F238E27FC236}">
                <a16:creationId xmlns:a16="http://schemas.microsoft.com/office/drawing/2014/main" id="{FFFF217E-A4D4-4051-90E4-18A1164F51A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24053" y="2309832"/>
            <a:ext cx="5067300" cy="1276350"/>
          </a:xfrm>
          <a:prstGeom prst="rect">
            <a:avLst/>
          </a:prstGeom>
          <a:noFill/>
        </p:spPr>
      </p:pic>
      <p:pic>
        <p:nvPicPr>
          <p:cNvPr id="2050" name="Picture 2" descr="Data is imported to Azure. ">
            <a:extLst>
              <a:ext uri="{FF2B5EF4-FFF2-40B4-BE49-F238E27FC236}">
                <a16:creationId xmlns:a16="http://schemas.microsoft.com/office/drawing/2014/main" id="{C7651569-2327-4D24-A079-505DD24CCBC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52934" y="4043898"/>
            <a:ext cx="6438900" cy="1276350"/>
          </a:xfrm>
          <a:prstGeom prst="rect">
            <a:avLst/>
          </a:prstGeom>
          <a:noFill/>
        </p:spPr>
      </p:pic>
    </p:spTree>
    <p:extLst>
      <p:ext uri="{BB962C8B-B14F-4D97-AF65-F5344CB8AC3E}">
        <p14:creationId xmlns:p14="http://schemas.microsoft.com/office/powerpoint/2010/main" val="1826538538"/>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07C2C26-EFD2-E847-AEA7-5CEF245E0904}"/>
              </a:ext>
            </a:extLst>
          </p:cNvPr>
          <p:cNvSpPr>
            <a:spLocks noGrp="1"/>
          </p:cNvSpPr>
          <p:nvPr>
            <p:ph type="title"/>
          </p:nvPr>
        </p:nvSpPr>
        <p:spPr/>
        <p:txBody>
          <a:bodyPr/>
          <a:lstStyle/>
          <a:p>
            <a:r>
              <a:rPr lang="en-US" altLang="zh-CN" dirty="0"/>
              <a:t>Design a migration solution</a:t>
            </a:r>
            <a:endParaRPr lang="en-US" dirty="0"/>
          </a:p>
        </p:txBody>
      </p:sp>
    </p:spTree>
    <p:extLst>
      <p:ext uri="{BB962C8B-B14F-4D97-AF65-F5344CB8AC3E}">
        <p14:creationId xmlns:p14="http://schemas.microsoft.com/office/powerpoint/2010/main" val="2281750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418643" y="440494"/>
            <a:ext cx="11341268" cy="642840"/>
          </a:xfrm>
        </p:spPr>
        <p:txBody>
          <a:bodyPr/>
          <a:lstStyle/>
          <a:p>
            <a:r>
              <a:rPr lang="en-US" dirty="0"/>
              <a:t>Consider the </a:t>
            </a:r>
            <a:r>
              <a:rPr lang="en-US" dirty="0">
                <a:solidFill>
                  <a:schemeClr val="tx2">
                    <a:lumMod val="50000"/>
                  </a:schemeClr>
                </a:solidFill>
                <a:hlinkClick r:id="rId3">
                  <a:extLst>
                    <a:ext uri="{A12FA001-AC4F-418D-AE19-62706E023703}">
                      <ahyp:hlinkClr xmlns:ahyp="http://schemas.microsoft.com/office/drawing/2018/hyperlinkcolor" val="tx"/>
                    </a:ext>
                  </a:extLst>
                </a:hlinkClick>
              </a:rPr>
              <a:t>Data Box family</a:t>
            </a:r>
            <a:r>
              <a:rPr lang="en-US" dirty="0"/>
              <a:t> of products</a:t>
            </a:r>
          </a:p>
        </p:txBody>
      </p:sp>
      <p:sp>
        <p:nvSpPr>
          <p:cNvPr id="9" name="Text Placeholder 8">
            <a:extLst>
              <a:ext uri="{FF2B5EF4-FFF2-40B4-BE49-F238E27FC236}">
                <a16:creationId xmlns:a16="http://schemas.microsoft.com/office/drawing/2014/main" id="{EBC93503-5F1D-4F2E-91D6-1352530240E3}"/>
              </a:ext>
            </a:extLst>
          </p:cNvPr>
          <p:cNvSpPr>
            <a:spLocks noGrp="1"/>
          </p:cNvSpPr>
          <p:nvPr>
            <p:ph type="body" sz="quarter" idx="10"/>
          </p:nvPr>
        </p:nvSpPr>
        <p:spPr/>
        <p:txBody>
          <a:bodyPr/>
          <a:lstStyle/>
          <a:p>
            <a:r>
              <a:rPr lang="en-US" dirty="0"/>
              <a:t>Data Box provides offline and online data transfer.</a:t>
            </a:r>
          </a:p>
        </p:txBody>
      </p:sp>
      <p:sp>
        <p:nvSpPr>
          <p:cNvPr id="8" name="TextBox 7">
            <a:extLst>
              <a:ext uri="{FF2B5EF4-FFF2-40B4-BE49-F238E27FC236}">
                <a16:creationId xmlns:a16="http://schemas.microsoft.com/office/drawing/2014/main" id="{3D99DBFE-D066-41CA-B6C1-73A3816E1CE8}"/>
              </a:ext>
            </a:extLst>
          </p:cNvPr>
          <p:cNvSpPr txBox="1"/>
          <p:nvPr/>
        </p:nvSpPr>
        <p:spPr>
          <a:xfrm>
            <a:off x="418643" y="1726174"/>
            <a:ext cx="5349111" cy="3939540"/>
          </a:xfrm>
          <a:prstGeom prst="rect">
            <a:avLst/>
          </a:prstGeom>
          <a:noFill/>
        </p:spPr>
        <p:txBody>
          <a:bodyPr wrap="square">
            <a:spAutoFit/>
          </a:bodyPr>
          <a:lstStyle/>
          <a:p>
            <a:pPr>
              <a:spcAft>
                <a:spcPts val="1200"/>
              </a:spcAft>
            </a:pPr>
            <a:r>
              <a:rPr lang="en-US" sz="2000" dirty="0">
                <a:solidFill>
                  <a:schemeClr val="tx2">
                    <a:lumMod val="50000"/>
                  </a:schemeClr>
                </a:solidFill>
              </a:rPr>
              <a:t>Scenarios to import data to Azure</a:t>
            </a:r>
          </a:p>
          <a:p>
            <a:pPr marL="571500" lvl="1" indent="-285750">
              <a:spcAft>
                <a:spcPts val="600"/>
              </a:spcAft>
              <a:buFont typeface="Arial" panose="020B0604020202020204" pitchFamily="34" charset="0"/>
              <a:buChar char="•"/>
            </a:pPr>
            <a:r>
              <a:rPr lang="en-US" sz="2000" dirty="0"/>
              <a:t>One time migration</a:t>
            </a:r>
          </a:p>
          <a:p>
            <a:pPr marL="571500" lvl="1" indent="-285750">
              <a:spcAft>
                <a:spcPts val="600"/>
              </a:spcAft>
              <a:buFont typeface="Arial" panose="020B0604020202020204" pitchFamily="34" charset="0"/>
              <a:buChar char="•"/>
            </a:pPr>
            <a:r>
              <a:rPr lang="en-US" sz="2000" dirty="0"/>
              <a:t>Initial bulk transfer</a:t>
            </a:r>
          </a:p>
          <a:p>
            <a:pPr marL="571500" lvl="1" indent="-285750">
              <a:spcAft>
                <a:spcPts val="600"/>
              </a:spcAft>
              <a:buFont typeface="Arial" panose="020B0604020202020204" pitchFamily="34" charset="0"/>
              <a:buChar char="•"/>
            </a:pPr>
            <a:r>
              <a:rPr lang="en-US" sz="2000" dirty="0"/>
              <a:t>Periodic uploads</a:t>
            </a:r>
          </a:p>
          <a:p>
            <a:pPr>
              <a:spcAft>
                <a:spcPts val="1200"/>
              </a:spcAft>
            </a:pPr>
            <a:r>
              <a:rPr lang="en-US" sz="2000" dirty="0">
                <a:solidFill>
                  <a:schemeClr val="tx2">
                    <a:lumMod val="50000"/>
                  </a:schemeClr>
                </a:solidFill>
              </a:rPr>
              <a:t>Scenarios to export data from Azure</a:t>
            </a:r>
          </a:p>
          <a:p>
            <a:pPr marL="571500" lvl="1" indent="-285750">
              <a:spcAft>
                <a:spcPts val="600"/>
              </a:spcAft>
              <a:buFont typeface="Arial" panose="020B0604020202020204" pitchFamily="34" charset="0"/>
              <a:buChar char="•"/>
            </a:pPr>
            <a:r>
              <a:rPr lang="en-US" sz="2000" dirty="0"/>
              <a:t>Disaster recovery</a:t>
            </a:r>
          </a:p>
          <a:p>
            <a:pPr marL="571500" lvl="1" indent="-285750">
              <a:spcAft>
                <a:spcPts val="600"/>
              </a:spcAft>
              <a:buFont typeface="Arial" panose="020B0604020202020204" pitchFamily="34" charset="0"/>
              <a:buChar char="•"/>
            </a:pPr>
            <a:r>
              <a:rPr lang="en-US" sz="2000" dirty="0"/>
              <a:t>Security requirements</a:t>
            </a:r>
          </a:p>
          <a:p>
            <a:pPr marL="571500" lvl="1" indent="-285750">
              <a:spcAft>
                <a:spcPts val="600"/>
              </a:spcAft>
              <a:buFont typeface="Arial" panose="020B0604020202020204" pitchFamily="34" charset="0"/>
              <a:buChar char="•"/>
            </a:pPr>
            <a:r>
              <a:rPr lang="en-US" sz="2000" dirty="0"/>
              <a:t>Migrate back to on-premises or to another cloud service provider</a:t>
            </a:r>
          </a:p>
          <a:p>
            <a:pPr lvl="1">
              <a:spcAft>
                <a:spcPts val="1200"/>
              </a:spcAft>
            </a:pPr>
            <a:endParaRPr lang="en-US" sz="2000" dirty="0"/>
          </a:p>
        </p:txBody>
      </p:sp>
      <p:pic>
        <p:nvPicPr>
          <p:cNvPr id="4" name="Picture 3" descr="Windows server, Azure file share, and Azure Data Box.">
            <a:extLst>
              <a:ext uri="{FF2B5EF4-FFF2-40B4-BE49-F238E27FC236}">
                <a16:creationId xmlns:a16="http://schemas.microsoft.com/office/drawing/2014/main" id="{48D6A10B-2A76-4DF0-B4C8-4EBBC683F19E}"/>
              </a:ext>
            </a:extLst>
          </p:cNvPr>
          <p:cNvPicPr>
            <a:picLocks noChangeAspect="1"/>
          </p:cNvPicPr>
          <p:nvPr/>
        </p:nvPicPr>
        <p:blipFill>
          <a:blip r:embed="rId4"/>
          <a:stretch>
            <a:fillRect/>
          </a:stretch>
        </p:blipFill>
        <p:spPr>
          <a:xfrm>
            <a:off x="6491235" y="1879473"/>
            <a:ext cx="4662122" cy="3895193"/>
          </a:xfrm>
          <a:prstGeom prst="rect">
            <a:avLst/>
          </a:prstGeom>
        </p:spPr>
      </p:pic>
    </p:spTree>
    <p:extLst>
      <p:ext uri="{BB962C8B-B14F-4D97-AF65-F5344CB8AC3E}">
        <p14:creationId xmlns:p14="http://schemas.microsoft.com/office/powerpoint/2010/main" val="401835298"/>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551677-EF76-4790-8934-64A1CC197018}"/>
              </a:ext>
            </a:extLst>
          </p:cNvPr>
          <p:cNvSpPr>
            <a:spLocks noGrp="1"/>
          </p:cNvSpPr>
          <p:nvPr>
            <p:ph type="title"/>
          </p:nvPr>
        </p:nvSpPr>
        <p:spPr/>
        <p:txBody>
          <a:bodyPr/>
          <a:lstStyle/>
          <a:p>
            <a:r>
              <a:rPr lang="en-US" dirty="0"/>
              <a:t>Compare data migration solutions</a:t>
            </a:r>
          </a:p>
        </p:txBody>
      </p:sp>
      <p:graphicFrame>
        <p:nvGraphicFramePr>
          <p:cNvPr id="4" name="Table 3">
            <a:extLst>
              <a:ext uri="{FF2B5EF4-FFF2-40B4-BE49-F238E27FC236}">
                <a16:creationId xmlns:a16="http://schemas.microsoft.com/office/drawing/2014/main" id="{8946433F-4CAA-4C97-9BAC-335A5CB58FF7}"/>
              </a:ext>
            </a:extLst>
          </p:cNvPr>
          <p:cNvGraphicFramePr>
            <a:graphicFrameLocks noGrp="1"/>
          </p:cNvGraphicFramePr>
          <p:nvPr>
            <p:extLst>
              <p:ext uri="{D42A27DB-BD31-4B8C-83A1-F6EECF244321}">
                <p14:modId xmlns:p14="http://schemas.microsoft.com/office/powerpoint/2010/main" val="1352994943"/>
              </p:ext>
            </p:extLst>
          </p:nvPr>
        </p:nvGraphicFramePr>
        <p:xfrm>
          <a:off x="418643" y="1226844"/>
          <a:ext cx="11232372" cy="4340763"/>
        </p:xfrm>
        <a:graphic>
          <a:graphicData uri="http://schemas.openxmlformats.org/drawingml/2006/table">
            <a:tbl>
              <a:tblPr firstRow="1"/>
              <a:tblGrid>
                <a:gridCol w="2488680">
                  <a:extLst>
                    <a:ext uri="{9D8B030D-6E8A-4147-A177-3AD203B41FA5}">
                      <a16:colId xmlns:a16="http://schemas.microsoft.com/office/drawing/2014/main" val="1957501215"/>
                    </a:ext>
                  </a:extLst>
                </a:gridCol>
                <a:gridCol w="4419600">
                  <a:extLst>
                    <a:ext uri="{9D8B030D-6E8A-4147-A177-3AD203B41FA5}">
                      <a16:colId xmlns:a16="http://schemas.microsoft.com/office/drawing/2014/main" val="318935496"/>
                    </a:ext>
                  </a:extLst>
                </a:gridCol>
                <a:gridCol w="4324092">
                  <a:extLst>
                    <a:ext uri="{9D8B030D-6E8A-4147-A177-3AD203B41FA5}">
                      <a16:colId xmlns:a16="http://schemas.microsoft.com/office/drawing/2014/main" val="2375436778"/>
                    </a:ext>
                  </a:extLst>
                </a:gridCol>
              </a:tblGrid>
              <a:tr h="189161">
                <a:tc>
                  <a:txBody>
                    <a:bodyPr/>
                    <a:lstStyle/>
                    <a:p>
                      <a:pPr algn="l" fontAlgn="t"/>
                      <a:r>
                        <a:rPr lang="en-US" sz="1800" dirty="0">
                          <a:solidFill>
                            <a:schemeClr val="bg1"/>
                          </a:solidFill>
                          <a:effectLst/>
                        </a:rPr>
                        <a:t>Dataset</a:t>
                      </a:r>
                    </a:p>
                  </a:txBody>
                  <a:tcPr marL="39045" marR="39045" marT="19523" marB="19523">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tx2">
                        <a:lumMod val="50000"/>
                      </a:schemeClr>
                    </a:solidFill>
                  </a:tcPr>
                </a:tc>
                <a:tc>
                  <a:txBody>
                    <a:bodyPr/>
                    <a:lstStyle/>
                    <a:p>
                      <a:pPr algn="l" fontAlgn="t"/>
                      <a:r>
                        <a:rPr lang="en-US" sz="1800" dirty="0">
                          <a:solidFill>
                            <a:schemeClr val="bg1"/>
                          </a:solidFill>
                          <a:effectLst/>
                        </a:rPr>
                        <a:t>Network bandwidth</a:t>
                      </a:r>
                    </a:p>
                  </a:txBody>
                  <a:tcPr marL="39045" marR="39045" marT="19523" marB="19523">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tx2">
                        <a:lumMod val="50000"/>
                      </a:schemeClr>
                    </a:solidFill>
                  </a:tcPr>
                </a:tc>
                <a:tc>
                  <a:txBody>
                    <a:bodyPr/>
                    <a:lstStyle/>
                    <a:p>
                      <a:pPr algn="l" fontAlgn="t"/>
                      <a:r>
                        <a:rPr lang="en-US" sz="1800" dirty="0">
                          <a:solidFill>
                            <a:schemeClr val="bg1"/>
                          </a:solidFill>
                          <a:effectLst/>
                        </a:rPr>
                        <a:t>Solution to use</a:t>
                      </a:r>
                    </a:p>
                  </a:txBody>
                  <a:tcPr marL="39045" marR="39045" marT="19523" marB="19523">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tx2">
                        <a:lumMod val="50000"/>
                      </a:schemeClr>
                    </a:solidFill>
                  </a:tcPr>
                </a:tc>
                <a:extLst>
                  <a:ext uri="{0D108BD9-81ED-4DB2-BD59-A6C34878D82A}">
                    <a16:rowId xmlns:a16="http://schemas.microsoft.com/office/drawing/2014/main" val="3052474642"/>
                  </a:ext>
                </a:extLst>
              </a:tr>
              <a:tr h="1334115">
                <a:tc>
                  <a:txBody>
                    <a:bodyPr/>
                    <a:lstStyle/>
                    <a:p>
                      <a:pPr algn="l" fontAlgn="t"/>
                      <a:r>
                        <a:rPr lang="en-US" sz="1800" dirty="0">
                          <a:effectLst/>
                        </a:rPr>
                        <a:t>Large dataset</a:t>
                      </a:r>
                    </a:p>
                  </a:txBody>
                  <a:tcPr marR="39045" marT="19523" marB="19523">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algn="l" fontAlgn="t"/>
                      <a:r>
                        <a:rPr lang="en-US" sz="1800" dirty="0">
                          <a:effectLst/>
                        </a:rPr>
                        <a:t>Low-bandwidth network or direct connectivity to on-premises storage is limited by organization policies</a:t>
                      </a:r>
                    </a:p>
                  </a:txBody>
                  <a:tcPr marR="39045" marT="19523" marB="19523">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algn="l" fontAlgn="t"/>
                      <a:r>
                        <a:rPr lang="en-US" sz="1800">
                          <a:effectLst/>
                        </a:rPr>
                        <a:t>Azure Import/Export or Data Box for export; Data Box Disk or Data Box for import where supported; otherwise use Azure Import/Export</a:t>
                      </a:r>
                    </a:p>
                  </a:txBody>
                  <a:tcPr marR="39045" marT="19523" marB="19523">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2237754538"/>
                  </a:ext>
                </a:extLst>
              </a:tr>
              <a:tr h="1055131">
                <a:tc>
                  <a:txBody>
                    <a:bodyPr/>
                    <a:lstStyle/>
                    <a:p>
                      <a:pPr algn="l" fontAlgn="t"/>
                      <a:r>
                        <a:rPr lang="en-US" sz="1800" dirty="0">
                          <a:effectLst/>
                        </a:rPr>
                        <a:t>Large dataset</a:t>
                      </a:r>
                    </a:p>
                  </a:txBody>
                  <a:tcPr marR="39045" marT="19523" marB="19523">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l" fontAlgn="t"/>
                      <a:r>
                        <a:rPr lang="en-US" sz="1800" dirty="0">
                          <a:effectLst/>
                        </a:rPr>
                        <a:t>High-bandwidth network: 1 gigabit per second (Gbps) - 100 Gbps</a:t>
                      </a:r>
                    </a:p>
                  </a:txBody>
                  <a:tcPr marR="39045" marT="19523" marB="19523">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l" fontAlgn="t"/>
                      <a:r>
                        <a:rPr lang="en-US" sz="1800" dirty="0" err="1">
                          <a:effectLst/>
                        </a:rPr>
                        <a:t>AZCopy</a:t>
                      </a:r>
                      <a:r>
                        <a:rPr lang="en-US" sz="1800" dirty="0">
                          <a:effectLst/>
                        </a:rPr>
                        <a:t> for online transfers; or to import data, Azure Data Factory, Azure Stack Edge, or Azure Data Box Gateway</a:t>
                      </a:r>
                    </a:p>
                  </a:txBody>
                  <a:tcPr marR="39045" marT="19523" marB="19523">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115561162"/>
                  </a:ext>
                </a:extLst>
              </a:tr>
              <a:tr h="776145">
                <a:tc>
                  <a:txBody>
                    <a:bodyPr/>
                    <a:lstStyle/>
                    <a:p>
                      <a:pPr algn="l" fontAlgn="t"/>
                      <a:r>
                        <a:rPr lang="en-US" sz="1800">
                          <a:effectLst/>
                        </a:rPr>
                        <a:t>Large dataset</a:t>
                      </a:r>
                    </a:p>
                  </a:txBody>
                  <a:tcPr marR="39045" marT="19523" marB="19523">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algn="l" fontAlgn="t"/>
                      <a:r>
                        <a:rPr lang="en-US" sz="1800">
                          <a:effectLst/>
                        </a:rPr>
                        <a:t>Moderate-bandwidth network: 100 megabits per second (Mbps) - 1 Gbps</a:t>
                      </a:r>
                    </a:p>
                  </a:txBody>
                  <a:tcPr marR="39045" marT="19523" marB="19523">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algn="l" fontAlgn="t"/>
                      <a:r>
                        <a:rPr lang="en-US" sz="1800" dirty="0">
                          <a:effectLst/>
                        </a:rPr>
                        <a:t>Azure Import/Export or Azure Data Box family where it is supported</a:t>
                      </a:r>
                    </a:p>
                  </a:txBody>
                  <a:tcPr marR="39045" marT="19523" marB="19523">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972120013"/>
                  </a:ext>
                </a:extLst>
              </a:tr>
              <a:tr h="845891">
                <a:tc>
                  <a:txBody>
                    <a:bodyPr/>
                    <a:lstStyle/>
                    <a:p>
                      <a:pPr algn="l" fontAlgn="t"/>
                      <a:r>
                        <a:rPr lang="en-US" sz="1800" dirty="0">
                          <a:effectLst/>
                        </a:rPr>
                        <a:t>Small dataset: a few GBs to a few TBs</a:t>
                      </a:r>
                    </a:p>
                  </a:txBody>
                  <a:tcPr marR="39045" marT="19523" marB="19523">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l" fontAlgn="t"/>
                      <a:r>
                        <a:rPr lang="en-US" sz="1800" dirty="0">
                          <a:effectLst/>
                        </a:rPr>
                        <a:t>Low to moderate-bandwidth network: up to 1 Gbps</a:t>
                      </a:r>
                    </a:p>
                  </a:txBody>
                  <a:tcPr marR="39045" marT="19523" marB="19523">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l" fontAlgn="t"/>
                      <a:r>
                        <a:rPr lang="en-US" sz="1800" dirty="0">
                          <a:effectLst/>
                        </a:rPr>
                        <a:t>If transferring only a few files, use Azure Storage Explorer, Azure portal, </a:t>
                      </a:r>
                      <a:r>
                        <a:rPr lang="en-US" sz="1800" dirty="0" err="1">
                          <a:effectLst/>
                        </a:rPr>
                        <a:t>AZCopy</a:t>
                      </a:r>
                      <a:r>
                        <a:rPr lang="en-US" sz="1800" dirty="0">
                          <a:effectLst/>
                        </a:rPr>
                        <a:t>, or AZ CLI</a:t>
                      </a:r>
                    </a:p>
                  </a:txBody>
                  <a:tcPr marR="39045" marT="19523" marB="19523">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441314573"/>
                  </a:ext>
                </a:extLst>
              </a:tr>
            </a:tbl>
          </a:graphicData>
        </a:graphic>
      </p:graphicFrame>
    </p:spTree>
    <p:extLst>
      <p:ext uri="{BB962C8B-B14F-4D97-AF65-F5344CB8AC3E}">
        <p14:creationId xmlns:p14="http://schemas.microsoft.com/office/powerpoint/2010/main" val="1968039362"/>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7106840-C702-4540-A4E2-74DE6EEE4EE5}"/>
              </a:ext>
            </a:extLst>
          </p:cNvPr>
          <p:cNvSpPr>
            <a:spLocks noGrp="1"/>
          </p:cNvSpPr>
          <p:nvPr>
            <p:ph type="title"/>
          </p:nvPr>
        </p:nvSpPr>
        <p:spPr/>
        <p:txBody>
          <a:bodyPr/>
          <a:lstStyle/>
          <a:p>
            <a:r>
              <a:rPr lang="en-US" dirty="0"/>
              <a:t>Review</a:t>
            </a:r>
          </a:p>
        </p:txBody>
      </p:sp>
    </p:spTree>
    <p:extLst>
      <p:ext uri="{BB962C8B-B14F-4D97-AF65-F5344CB8AC3E}">
        <p14:creationId xmlns:p14="http://schemas.microsoft.com/office/powerpoint/2010/main" val="10384963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418643" y="440494"/>
            <a:ext cx="11341268" cy="642840"/>
          </a:xfrm>
        </p:spPr>
        <p:txBody>
          <a:bodyPr/>
          <a:lstStyle/>
          <a:p>
            <a:r>
              <a:rPr lang="en-US" dirty="0"/>
              <a:t>Discussion (activity)</a:t>
            </a:r>
          </a:p>
        </p:txBody>
      </p:sp>
      <p:sp>
        <p:nvSpPr>
          <p:cNvPr id="39" name="Text Placeholder 38">
            <a:extLst>
              <a:ext uri="{FF2B5EF4-FFF2-40B4-BE49-F238E27FC236}">
                <a16:creationId xmlns:a16="http://schemas.microsoft.com/office/drawing/2014/main" id="{12C745C1-247A-4FCC-9C8D-80111A0AE0C7}"/>
              </a:ext>
            </a:extLst>
          </p:cNvPr>
          <p:cNvSpPr>
            <a:spLocks noGrp="1"/>
          </p:cNvSpPr>
          <p:nvPr>
            <p:ph type="body" sz="quarter" idx="10"/>
          </p:nvPr>
        </p:nvSpPr>
        <p:spPr>
          <a:xfrm>
            <a:off x="432089" y="979817"/>
            <a:ext cx="11341268" cy="430887"/>
          </a:xfrm>
        </p:spPr>
        <p:txBody>
          <a:bodyPr/>
          <a:lstStyle/>
          <a:p>
            <a:r>
              <a:rPr lang="en-US" dirty="0"/>
              <a:t>What strategies or tooling would you suggest for these situations?</a:t>
            </a:r>
          </a:p>
        </p:txBody>
      </p:sp>
      <p:sp>
        <p:nvSpPr>
          <p:cNvPr id="45" name="TextBox 44">
            <a:extLst>
              <a:ext uri="{FF2B5EF4-FFF2-40B4-BE49-F238E27FC236}">
                <a16:creationId xmlns:a16="http://schemas.microsoft.com/office/drawing/2014/main" id="{4A6C1B16-7551-40D5-91FF-1F78B5006FEB}"/>
              </a:ext>
            </a:extLst>
          </p:cNvPr>
          <p:cNvSpPr txBox="1"/>
          <p:nvPr/>
        </p:nvSpPr>
        <p:spPr>
          <a:xfrm>
            <a:off x="418643" y="1942439"/>
            <a:ext cx="6439357" cy="2296013"/>
          </a:xfrm>
          <a:prstGeom prst="rect">
            <a:avLst/>
          </a:prstGeom>
          <a:noFill/>
        </p:spPr>
        <p:txBody>
          <a:bodyPr wrap="square" lIns="182880" tIns="146304" rIns="182880" bIns="146304" rtlCol="0">
            <a:spAutoFit/>
          </a:bodyPr>
          <a:lstStyle/>
          <a:p>
            <a:pPr marL="342900" indent="-342900">
              <a:lnSpc>
                <a:spcPct val="90000"/>
              </a:lnSpc>
              <a:spcAft>
                <a:spcPts val="1200"/>
              </a:spcAft>
              <a:buFont typeface="Arial" panose="020B0604020202020204" pitchFamily="34" charset="0"/>
              <a:buChar char="•"/>
            </a:pPr>
            <a:r>
              <a:rPr lang="en-US" sz="2000" dirty="0">
                <a:gradFill>
                  <a:gsLst>
                    <a:gs pos="2917">
                      <a:schemeClr val="tx1"/>
                    </a:gs>
                    <a:gs pos="30000">
                      <a:schemeClr val="tx1"/>
                    </a:gs>
                  </a:gsLst>
                  <a:lin ang="5400000" scaled="0"/>
                </a:gradFill>
              </a:rPr>
              <a:t>Media and corporate files</a:t>
            </a:r>
          </a:p>
          <a:p>
            <a:pPr marL="342900" indent="-342900">
              <a:lnSpc>
                <a:spcPct val="90000"/>
              </a:lnSpc>
              <a:spcAft>
                <a:spcPts val="1200"/>
              </a:spcAft>
              <a:buFont typeface="Arial" panose="020B0604020202020204" pitchFamily="34" charset="0"/>
              <a:buChar char="•"/>
            </a:pPr>
            <a:r>
              <a:rPr lang="en-US" sz="2000" dirty="0">
                <a:gradFill>
                  <a:gsLst>
                    <a:gs pos="2917">
                      <a:schemeClr val="tx1"/>
                    </a:gs>
                    <a:gs pos="30000">
                      <a:schemeClr val="tx1"/>
                    </a:gs>
                  </a:gsLst>
                  <a:lin ang="5400000" scaled="0"/>
                </a:gradFill>
              </a:rPr>
              <a:t>Product catalog that uses a database</a:t>
            </a:r>
          </a:p>
          <a:p>
            <a:pPr marL="342900" indent="-342900">
              <a:lnSpc>
                <a:spcPct val="90000"/>
              </a:lnSpc>
              <a:spcAft>
                <a:spcPts val="1200"/>
              </a:spcAft>
              <a:buFont typeface="Arial" panose="020B0604020202020204" pitchFamily="34" charset="0"/>
              <a:buChar char="•"/>
            </a:pPr>
            <a:r>
              <a:rPr lang="en-US" sz="2000" dirty="0">
                <a:gradFill>
                  <a:gsLst>
                    <a:gs pos="2917">
                      <a:schemeClr val="tx1"/>
                    </a:gs>
                    <a:gs pos="30000">
                      <a:schemeClr val="tx1"/>
                    </a:gs>
                  </a:gsLst>
                  <a:lin ang="5400000" scaled="0"/>
                </a:gradFill>
              </a:rPr>
              <a:t>On-premises virtual machines</a:t>
            </a:r>
          </a:p>
          <a:p>
            <a:pPr marL="342900" indent="-342900">
              <a:lnSpc>
                <a:spcPct val="90000"/>
              </a:lnSpc>
              <a:spcAft>
                <a:spcPts val="1200"/>
              </a:spcAft>
              <a:buFont typeface="Arial" panose="020B0604020202020204" pitchFamily="34" charset="0"/>
              <a:buChar char="•"/>
            </a:pPr>
            <a:r>
              <a:rPr lang="en-US" sz="2000" dirty="0">
                <a:gradFill>
                  <a:gsLst>
                    <a:gs pos="2917">
                      <a:schemeClr val="tx1"/>
                    </a:gs>
                    <a:gs pos="30000">
                      <a:schemeClr val="tx1"/>
                    </a:gs>
                  </a:gsLst>
                  <a:lin ang="5400000" scaled="0"/>
                </a:gradFill>
              </a:rPr>
              <a:t>On-premises NAS server</a:t>
            </a:r>
          </a:p>
          <a:p>
            <a:pPr marL="342900" indent="-342900">
              <a:lnSpc>
                <a:spcPct val="90000"/>
              </a:lnSpc>
              <a:spcAft>
                <a:spcPts val="1200"/>
              </a:spcAft>
              <a:buFont typeface="Arial" panose="020B0604020202020204" pitchFamily="34" charset="0"/>
              <a:buChar char="•"/>
            </a:pPr>
            <a:r>
              <a:rPr lang="en-US" sz="2000" dirty="0">
                <a:gradFill>
                  <a:gsLst>
                    <a:gs pos="2917">
                      <a:schemeClr val="tx1"/>
                    </a:gs>
                    <a:gs pos="30000">
                      <a:schemeClr val="tx1"/>
                    </a:gs>
                  </a:gsLst>
                  <a:lin ang="5400000" scaled="0"/>
                </a:gradFill>
              </a:rPr>
              <a:t>Cloud based blob storage</a:t>
            </a:r>
          </a:p>
        </p:txBody>
      </p:sp>
      <p:pic>
        <p:nvPicPr>
          <p:cNvPr id="4" name="Picture 3">
            <a:extLst>
              <a:ext uri="{FF2B5EF4-FFF2-40B4-BE49-F238E27FC236}">
                <a16:creationId xmlns:a16="http://schemas.microsoft.com/office/drawing/2014/main" id="{5FEF9A8C-9C05-4ECA-A754-C8AA8A2757DB}"/>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10214" y="200138"/>
            <a:ext cx="914528" cy="914528"/>
          </a:xfrm>
          <a:prstGeom prst="rect">
            <a:avLst/>
          </a:prstGeom>
        </p:spPr>
      </p:pic>
    </p:spTree>
    <p:extLst>
      <p:ext uri="{BB962C8B-B14F-4D97-AF65-F5344CB8AC3E}">
        <p14:creationId xmlns:p14="http://schemas.microsoft.com/office/powerpoint/2010/main" val="3947842899"/>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AEBD2-4AD6-4182-BF38-A3DE71D14CCF}"/>
              </a:ext>
            </a:extLst>
          </p:cNvPr>
          <p:cNvSpPr>
            <a:spLocks noGrp="1"/>
          </p:cNvSpPr>
          <p:nvPr>
            <p:ph type="title"/>
          </p:nvPr>
        </p:nvSpPr>
        <p:spPr/>
        <p:txBody>
          <a:bodyPr/>
          <a:lstStyle/>
          <a:p>
            <a:r>
              <a:rPr lang="en-US" dirty="0">
                <a:solidFill>
                  <a:schemeClr val="tx1"/>
                </a:solidFill>
              </a:rPr>
              <a:t>Learning recap – Migration solutions</a:t>
            </a:r>
          </a:p>
        </p:txBody>
      </p:sp>
      <p:sp>
        <p:nvSpPr>
          <p:cNvPr id="12" name="TextBox 11">
            <a:extLst>
              <a:ext uri="{FF2B5EF4-FFF2-40B4-BE49-F238E27FC236}">
                <a16:creationId xmlns:a16="http://schemas.microsoft.com/office/drawing/2014/main" id="{C3CBDD2D-47C1-4C01-985A-E618C6F64030}"/>
              </a:ext>
            </a:extLst>
          </p:cNvPr>
          <p:cNvSpPr txBox="1"/>
          <p:nvPr/>
        </p:nvSpPr>
        <p:spPr>
          <a:xfrm>
            <a:off x="3954209" y="1927016"/>
            <a:ext cx="7766735" cy="2846933"/>
          </a:xfrm>
          <a:prstGeom prst="rect">
            <a:avLst/>
          </a:prstGeom>
          <a:noFill/>
        </p:spPr>
        <p:txBody>
          <a:bodyPr wrap="square">
            <a:spAutoFit/>
          </a:bodyPr>
          <a:lstStyle/>
          <a:p>
            <a:pPr marL="285750" indent="-285750">
              <a:spcAft>
                <a:spcPts val="600"/>
              </a:spcAft>
              <a:buFont typeface="Arial" panose="020B0604020202020204" pitchFamily="34" charset="0"/>
              <a:buChar char="•"/>
            </a:pPr>
            <a:r>
              <a:rPr lang="en-US" sz="1800" dirty="0">
                <a:hlinkClick r:id="rId3"/>
              </a:rPr>
              <a:t>Design your migrations to Azure</a:t>
            </a:r>
            <a:endParaRPr lang="en-US" sz="1800" dirty="0"/>
          </a:p>
          <a:p>
            <a:pPr marL="285750" indent="-285750">
              <a:spcAft>
                <a:spcPts val="600"/>
              </a:spcAft>
              <a:buFont typeface="Arial" panose="020B0604020202020204" pitchFamily="34" charset="0"/>
              <a:buChar char="•"/>
            </a:pPr>
            <a:r>
              <a:rPr lang="en-US" sz="1800" dirty="0">
                <a:solidFill>
                  <a:srgbClr val="000000"/>
                </a:solidFill>
                <a:hlinkClick r:id="rId4"/>
              </a:rPr>
              <a:t>Accelerate your migration journey to Azure </a:t>
            </a:r>
            <a:endParaRPr lang="en-US" sz="1800" dirty="0">
              <a:solidFill>
                <a:srgbClr val="000000"/>
              </a:solidFill>
            </a:endParaRPr>
          </a:p>
          <a:p>
            <a:pPr marL="285750" indent="-285750">
              <a:spcAft>
                <a:spcPts val="600"/>
              </a:spcAft>
              <a:buFont typeface="Arial" panose="020B0604020202020204" pitchFamily="34" charset="0"/>
              <a:buChar char="•"/>
            </a:pPr>
            <a:r>
              <a:rPr lang="en-US" sz="1800" dirty="0">
                <a:solidFill>
                  <a:srgbClr val="000000"/>
                </a:solidFill>
                <a:hlinkClick r:id="rId5"/>
              </a:rPr>
              <a:t>Applications and infrastructure migration and modernization </a:t>
            </a:r>
            <a:endParaRPr lang="en-US" sz="1800" dirty="0">
              <a:solidFill>
                <a:srgbClr val="000000"/>
              </a:solidFill>
            </a:endParaRPr>
          </a:p>
          <a:p>
            <a:pPr marL="285750" indent="-285750">
              <a:spcAft>
                <a:spcPts val="600"/>
              </a:spcAft>
              <a:buFont typeface="Arial" panose="020B0604020202020204" pitchFamily="34" charset="0"/>
              <a:buChar char="•"/>
            </a:pPr>
            <a:r>
              <a:rPr lang="en-US" sz="1800" dirty="0">
                <a:hlinkClick r:id="rId6"/>
              </a:rPr>
              <a:t>Migrate your relational data stored in SQL Server to Azure SQL Database</a:t>
            </a:r>
            <a:endParaRPr lang="en-US" sz="1800" dirty="0"/>
          </a:p>
          <a:p>
            <a:pPr marL="285750" indent="-285750">
              <a:spcAft>
                <a:spcPts val="600"/>
              </a:spcAft>
              <a:buFont typeface="Arial" panose="020B0604020202020204" pitchFamily="34" charset="0"/>
              <a:buChar char="•"/>
            </a:pPr>
            <a:r>
              <a:rPr lang="en-US" sz="1800" dirty="0">
                <a:hlinkClick r:id="rId7"/>
              </a:rPr>
              <a:t>Prepare on-premises workloads for migration to Azure </a:t>
            </a:r>
            <a:endParaRPr lang="en-US" sz="1800" dirty="0"/>
          </a:p>
          <a:p>
            <a:pPr marL="285750" indent="-285750">
              <a:spcAft>
                <a:spcPts val="600"/>
              </a:spcAft>
              <a:buFont typeface="Arial" panose="020B0604020202020204" pitchFamily="34" charset="0"/>
              <a:buChar char="•"/>
            </a:pPr>
            <a:r>
              <a:rPr lang="en-US" sz="1800" dirty="0">
                <a:hlinkClick r:id="rId8"/>
              </a:rPr>
              <a:t>Migrate on-premises workloads to Azure </a:t>
            </a:r>
            <a:endParaRPr lang="en-US" sz="1800" dirty="0"/>
          </a:p>
          <a:p>
            <a:pPr marL="285750" indent="-285750">
              <a:spcAft>
                <a:spcPts val="600"/>
              </a:spcAft>
              <a:buFont typeface="Arial" panose="020B0604020202020204" pitchFamily="34" charset="0"/>
              <a:buChar char="•"/>
            </a:pPr>
            <a:r>
              <a:rPr lang="en-US" sz="1800" i="0" dirty="0">
                <a:solidFill>
                  <a:srgbClr val="171717"/>
                </a:solidFill>
                <a:effectLst/>
                <a:hlinkClick r:id="rId9"/>
              </a:rPr>
              <a:t>Export large amounts of data from Azure by using Azure Import/Export</a:t>
            </a:r>
            <a:endParaRPr lang="en-US" sz="1800" i="0" dirty="0">
              <a:solidFill>
                <a:srgbClr val="171717"/>
              </a:solidFill>
              <a:effectLst/>
            </a:endParaRPr>
          </a:p>
          <a:p>
            <a:pPr marL="285750" indent="-285750">
              <a:spcAft>
                <a:spcPts val="600"/>
              </a:spcAft>
              <a:buFont typeface="Arial" panose="020B0604020202020204" pitchFamily="34" charset="0"/>
              <a:buChar char="•"/>
            </a:pPr>
            <a:r>
              <a:rPr lang="en-US" sz="1800" i="0" dirty="0">
                <a:solidFill>
                  <a:srgbClr val="171717"/>
                </a:solidFill>
                <a:effectLst/>
                <a:hlinkClick r:id="rId10"/>
              </a:rPr>
              <a:t>Move large amounts of data to the cloud by using Azure Data Box family</a:t>
            </a:r>
            <a:endParaRPr lang="en-US" sz="1800" dirty="0"/>
          </a:p>
        </p:txBody>
      </p:sp>
    </p:spTree>
    <p:extLst>
      <p:ext uri="{BB962C8B-B14F-4D97-AF65-F5344CB8AC3E}">
        <p14:creationId xmlns:p14="http://schemas.microsoft.com/office/powerpoint/2010/main" val="2570485831"/>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1745DC4-412F-4834-B89D-26E8219BD037}"/>
              </a:ext>
            </a:extLst>
          </p:cNvPr>
          <p:cNvSpPr>
            <a:spLocks noGrp="1"/>
          </p:cNvSpPr>
          <p:nvPr>
            <p:ph type="title"/>
          </p:nvPr>
        </p:nvSpPr>
        <p:spPr/>
        <p:txBody>
          <a:bodyPr/>
          <a:lstStyle/>
          <a:p>
            <a:r>
              <a:rPr lang="en-US" dirty="0"/>
              <a:t>Instructor resources (hidden)</a:t>
            </a:r>
          </a:p>
        </p:txBody>
      </p:sp>
    </p:spTree>
    <p:extLst>
      <p:ext uri="{BB962C8B-B14F-4D97-AF65-F5344CB8AC3E}">
        <p14:creationId xmlns:p14="http://schemas.microsoft.com/office/powerpoint/2010/main" val="3687495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60C2BFA-CF6C-475C-92DD-7253FB505F4D}"/>
              </a:ext>
            </a:extLst>
          </p:cNvPr>
          <p:cNvSpPr>
            <a:spLocks noGrp="1"/>
          </p:cNvSpPr>
          <p:nvPr>
            <p:ph type="title"/>
          </p:nvPr>
        </p:nvSpPr>
        <p:spPr/>
        <p:txBody>
          <a:bodyPr/>
          <a:lstStyle/>
          <a:p>
            <a:r>
              <a:rPr lang="en-US" dirty="0"/>
              <a:t>Solution idea #1</a:t>
            </a:r>
          </a:p>
        </p:txBody>
      </p:sp>
      <p:sp>
        <p:nvSpPr>
          <p:cNvPr id="5" name="Text Placeholder 4">
            <a:extLst>
              <a:ext uri="{FF2B5EF4-FFF2-40B4-BE49-F238E27FC236}">
                <a16:creationId xmlns:a16="http://schemas.microsoft.com/office/drawing/2014/main" id="{BEC9D14F-F610-4575-A3CC-CA23EC39F3AE}"/>
              </a:ext>
            </a:extLst>
          </p:cNvPr>
          <p:cNvSpPr>
            <a:spLocks noGrp="1"/>
          </p:cNvSpPr>
          <p:nvPr>
            <p:ph type="body" sz="quarter" idx="10"/>
          </p:nvPr>
        </p:nvSpPr>
        <p:spPr/>
        <p:txBody>
          <a:bodyPr/>
          <a:lstStyle/>
          <a:p>
            <a:r>
              <a:rPr lang="en-US" dirty="0"/>
              <a:t>Lift and shift – customer support portal</a:t>
            </a:r>
          </a:p>
        </p:txBody>
      </p:sp>
      <p:pic>
        <p:nvPicPr>
          <p:cNvPr id="6" name="Picture 5" descr="Diagram shows line of business application  architecture">
            <a:extLst>
              <a:ext uri="{FF2B5EF4-FFF2-40B4-BE49-F238E27FC236}">
                <a16:creationId xmlns:a16="http://schemas.microsoft.com/office/drawing/2014/main" id="{56596C38-4B3E-44B7-8C8B-D19A13D4E2DE}"/>
              </a:ext>
            </a:extLst>
          </p:cNvPr>
          <p:cNvPicPr>
            <a:picLocks noChangeAspect="1"/>
          </p:cNvPicPr>
          <p:nvPr/>
        </p:nvPicPr>
        <p:blipFill>
          <a:blip r:embed="rId3"/>
          <a:stretch>
            <a:fillRect/>
          </a:stretch>
        </p:blipFill>
        <p:spPr>
          <a:xfrm>
            <a:off x="1725930" y="1645436"/>
            <a:ext cx="8557260" cy="4504261"/>
          </a:xfrm>
          <a:prstGeom prst="rect">
            <a:avLst/>
          </a:prstGeom>
        </p:spPr>
      </p:pic>
    </p:spTree>
    <p:extLst>
      <p:ext uri="{BB962C8B-B14F-4D97-AF65-F5344CB8AC3E}">
        <p14:creationId xmlns:p14="http://schemas.microsoft.com/office/powerpoint/2010/main" val="639579253"/>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60C2BFA-CF6C-475C-92DD-7253FB505F4D}"/>
              </a:ext>
            </a:extLst>
          </p:cNvPr>
          <p:cNvSpPr>
            <a:spLocks noGrp="1"/>
          </p:cNvSpPr>
          <p:nvPr>
            <p:ph type="title"/>
          </p:nvPr>
        </p:nvSpPr>
        <p:spPr/>
        <p:txBody>
          <a:bodyPr/>
          <a:lstStyle/>
          <a:p>
            <a:r>
              <a:rPr lang="en-US" dirty="0"/>
              <a:t>Solution idea #2</a:t>
            </a:r>
          </a:p>
        </p:txBody>
      </p:sp>
      <p:sp>
        <p:nvSpPr>
          <p:cNvPr id="5" name="Text Placeholder 4">
            <a:extLst>
              <a:ext uri="{FF2B5EF4-FFF2-40B4-BE49-F238E27FC236}">
                <a16:creationId xmlns:a16="http://schemas.microsoft.com/office/drawing/2014/main" id="{BEC9D14F-F610-4575-A3CC-CA23EC39F3AE}"/>
              </a:ext>
            </a:extLst>
          </p:cNvPr>
          <p:cNvSpPr>
            <a:spLocks noGrp="1"/>
          </p:cNvSpPr>
          <p:nvPr>
            <p:ph type="body" sz="quarter" idx="10"/>
          </p:nvPr>
        </p:nvSpPr>
        <p:spPr/>
        <p:txBody>
          <a:bodyPr/>
          <a:lstStyle/>
          <a:p>
            <a:r>
              <a:rPr lang="en-US" dirty="0"/>
              <a:t>Oracle database migration</a:t>
            </a:r>
          </a:p>
        </p:txBody>
      </p:sp>
      <p:pic>
        <p:nvPicPr>
          <p:cNvPr id="1026" name="Picture 2" descr="Flow chart depicting the steps you have to take to convert your Oracle Database to a SQL or PostgreSQL database in Azure.">
            <a:extLst>
              <a:ext uri="{FF2B5EF4-FFF2-40B4-BE49-F238E27FC236}">
                <a16:creationId xmlns:a16="http://schemas.microsoft.com/office/drawing/2014/main" id="{4436C919-0B56-4E8C-A89B-831120076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5622" y="1950027"/>
            <a:ext cx="10374202" cy="37417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8036992"/>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18B4F3F-CDE4-4DFF-AA15-D699813BE349}"/>
              </a:ext>
            </a:extLst>
          </p:cNvPr>
          <p:cNvSpPr>
            <a:spLocks noGrp="1"/>
          </p:cNvSpPr>
          <p:nvPr>
            <p:ph type="title"/>
          </p:nvPr>
        </p:nvSpPr>
        <p:spPr/>
        <p:txBody>
          <a:bodyPr/>
          <a:lstStyle/>
          <a:p>
            <a:r>
              <a:rPr lang="en-US" dirty="0"/>
              <a:t>End of presentation</a:t>
            </a:r>
          </a:p>
        </p:txBody>
      </p:sp>
    </p:spTree>
    <p:extLst>
      <p:ext uri="{BB962C8B-B14F-4D97-AF65-F5344CB8AC3E}">
        <p14:creationId xmlns:p14="http://schemas.microsoft.com/office/powerpoint/2010/main" val="1043983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Learning Objectives </a:t>
            </a:r>
          </a:p>
        </p:txBody>
      </p:sp>
      <p:sp>
        <p:nvSpPr>
          <p:cNvPr id="3" name="Content Placeholder 2">
            <a:extLst>
              <a:ext uri="{FF2B5EF4-FFF2-40B4-BE49-F238E27FC236}">
                <a16:creationId xmlns:a16="http://schemas.microsoft.com/office/drawing/2014/main" id="{AA185E1C-174B-427E-8173-3D6B22758871}"/>
              </a:ext>
            </a:extLst>
          </p:cNvPr>
          <p:cNvSpPr>
            <a:spLocks noGrp="1"/>
          </p:cNvSpPr>
          <p:nvPr>
            <p:ph sz="quarter" idx="4294967295"/>
          </p:nvPr>
        </p:nvSpPr>
        <p:spPr>
          <a:xfrm>
            <a:off x="588262" y="1379050"/>
            <a:ext cx="4877356" cy="4160113"/>
          </a:xfrm>
        </p:spPr>
        <p:txBody>
          <a:bodyPr/>
          <a:lstStyle/>
          <a:p>
            <a:pPr marL="342900" lvl="1" indent="-342900">
              <a:buFont typeface="Arial" panose="020B0604020202020204" pitchFamily="34" charset="0"/>
              <a:buChar char="•"/>
            </a:pPr>
            <a:r>
              <a:rPr lang="en-US" dirty="0"/>
              <a:t>Evaluate migration with the Cloud Adoption Framework</a:t>
            </a:r>
          </a:p>
          <a:p>
            <a:pPr marL="342900" lvl="1" indent="-342900">
              <a:buFont typeface="Arial" panose="020B0604020202020204" pitchFamily="34" charset="0"/>
              <a:buChar char="•"/>
            </a:pPr>
            <a:r>
              <a:rPr lang="en-US" dirty="0"/>
              <a:t>Describe the Azure Migration Framework</a:t>
            </a:r>
          </a:p>
          <a:p>
            <a:pPr marL="342900" lvl="1" indent="-342900">
              <a:buFont typeface="Arial" panose="020B0604020202020204" pitchFamily="34" charset="0"/>
              <a:buChar char="•"/>
            </a:pPr>
            <a:r>
              <a:rPr lang="en-US" dirty="0"/>
              <a:t>Assess your workloads</a:t>
            </a:r>
          </a:p>
          <a:p>
            <a:pPr marL="342900" lvl="1" indent="-342900">
              <a:buFont typeface="Arial" panose="020B0604020202020204" pitchFamily="34" charset="0"/>
              <a:buChar char="•"/>
            </a:pPr>
            <a:r>
              <a:rPr lang="en-US" dirty="0"/>
              <a:t>Compare migration tools</a:t>
            </a:r>
          </a:p>
          <a:p>
            <a:pPr marL="342900" lvl="1" indent="-342900">
              <a:buFont typeface="Arial" panose="020B0604020202020204" pitchFamily="34" charset="0"/>
              <a:buChar char="•"/>
            </a:pPr>
            <a:r>
              <a:rPr lang="en-US" dirty="0"/>
              <a:t>Migrate your databases</a:t>
            </a:r>
          </a:p>
          <a:p>
            <a:pPr marL="342900" lvl="1" indent="-342900">
              <a:buFont typeface="Arial" panose="020B0604020202020204" pitchFamily="34" charset="0"/>
              <a:buChar char="•"/>
            </a:pPr>
            <a:r>
              <a:rPr lang="en-US" dirty="0"/>
              <a:t>Select an online storage migration tool</a:t>
            </a:r>
          </a:p>
          <a:p>
            <a:pPr marL="342900" lvl="1" indent="-342900">
              <a:buFont typeface="Arial" panose="020B0604020202020204" pitchFamily="34" charset="0"/>
              <a:buChar char="•"/>
            </a:pPr>
            <a:r>
              <a:rPr lang="en-US" dirty="0"/>
              <a:t>Select an offline storage migration tool</a:t>
            </a:r>
          </a:p>
          <a:p>
            <a:pPr marL="342900" lvl="1" indent="-342900">
              <a:buFont typeface="Arial" panose="020B0604020202020204" pitchFamily="34" charset="0"/>
              <a:buChar char="•"/>
            </a:pPr>
            <a:r>
              <a:rPr lang="en-US" dirty="0"/>
              <a:t>Learning recap</a:t>
            </a:r>
          </a:p>
        </p:txBody>
      </p:sp>
      <p:sp>
        <p:nvSpPr>
          <p:cNvPr id="2" name="TextBox 1">
            <a:extLst>
              <a:ext uri="{FF2B5EF4-FFF2-40B4-BE49-F238E27FC236}">
                <a16:creationId xmlns:a16="http://schemas.microsoft.com/office/drawing/2014/main" id="{4FB27062-3942-49D6-BD3F-11FCDBEADE2C}"/>
              </a:ext>
            </a:extLst>
          </p:cNvPr>
          <p:cNvSpPr txBox="1"/>
          <p:nvPr/>
        </p:nvSpPr>
        <p:spPr>
          <a:xfrm>
            <a:off x="6096000" y="698915"/>
            <a:ext cx="5159828" cy="5193053"/>
          </a:xfrm>
          <a:prstGeom prst="roundRect">
            <a:avLst/>
          </a:prstGeom>
          <a:solidFill>
            <a:schemeClr val="bg2"/>
          </a:solidFill>
          <a:ln>
            <a:solidFill>
              <a:schemeClr val="accent1"/>
            </a:solidFill>
          </a:ln>
        </p:spPr>
        <p:txBody>
          <a:bodyPr wrap="square" lIns="91440" tIns="91440" rIns="91440" bIns="91440" rtlCol="0">
            <a:spAutoFit/>
          </a:bodyPr>
          <a:lstStyle/>
          <a:p>
            <a:pPr>
              <a:lnSpc>
                <a:spcPct val="90000"/>
              </a:lnSpc>
              <a:spcAft>
                <a:spcPts val="600"/>
              </a:spcAft>
            </a:pPr>
            <a:r>
              <a:rPr lang="en-US" sz="1800" dirty="0">
                <a:solidFill>
                  <a:schemeClr val="tx2">
                    <a:lumMod val="50000"/>
                  </a:schemeClr>
                </a:solidFill>
                <a:effectLst/>
                <a:ea typeface="Times New Roman" panose="02020603050405020304" pitchFamily="18" charset="0"/>
                <a:cs typeface="Times New Roman" panose="02020603050405020304" pitchFamily="18" charset="0"/>
              </a:rPr>
              <a:t>AZ-305: Design Infrastructure Solutions   (30-35%)</a:t>
            </a:r>
          </a:p>
          <a:p>
            <a:pPr marL="0" marR="0">
              <a:lnSpc>
                <a:spcPct val="107000"/>
              </a:lnSpc>
              <a:spcBef>
                <a:spcPts val="0"/>
              </a:spcBef>
              <a:spcAft>
                <a:spcPts val="800"/>
              </a:spcAft>
            </a:pPr>
            <a:r>
              <a:rPr lang="en-US" sz="1800" dirty="0">
                <a:solidFill>
                  <a:schemeClr val="tx2">
                    <a:lumMod val="50000"/>
                  </a:schemeClr>
                </a:solidFill>
                <a:effectLst/>
                <a:ea typeface="Times New Roman" panose="02020603050405020304" pitchFamily="18" charset="0"/>
                <a:cs typeface="Times New Roman" panose="02020603050405020304" pitchFamily="18" charset="0"/>
              </a:rPr>
              <a:t>Design migrations</a:t>
            </a:r>
          </a:p>
          <a:p>
            <a:pPr marL="176213" marR="0" lvl="0" indent="-176213">
              <a:lnSpc>
                <a:spcPct val="107000"/>
              </a:lnSpc>
              <a:spcBef>
                <a:spcPts val="0"/>
              </a:spcBef>
              <a:spcAft>
                <a:spcPts val="0"/>
              </a:spcAft>
              <a:buFont typeface="Symbol" panose="05050102010706020507" pitchFamily="18" charset="2"/>
              <a:buChar char=""/>
            </a:pPr>
            <a:r>
              <a:rPr lang="en-US" sz="1800" dirty="0">
                <a:effectLst/>
                <a:ea typeface="Calibri" panose="020F0502020204030204" pitchFamily="34" charset="0"/>
                <a:cs typeface="Times New Roman" panose="02020603050405020304" pitchFamily="18" charset="0"/>
              </a:rPr>
              <a:t>Evaluate a migration solution that leverages the Microsoft Cloud Adoption Framework for Azure</a:t>
            </a:r>
          </a:p>
          <a:p>
            <a:pPr marL="176213" marR="0" lvl="0" indent="-176213">
              <a:lnSpc>
                <a:spcPct val="107000"/>
              </a:lnSpc>
              <a:spcBef>
                <a:spcPts val="0"/>
              </a:spcBef>
              <a:spcAft>
                <a:spcPts val="0"/>
              </a:spcAft>
              <a:buFont typeface="Symbol" panose="05050102010706020507" pitchFamily="18" charset="2"/>
              <a:buChar char=""/>
            </a:pPr>
            <a:r>
              <a:rPr lang="en-US" sz="1800" dirty="0">
                <a:effectLst/>
                <a:ea typeface="Calibri" panose="020F0502020204030204" pitchFamily="34" charset="0"/>
                <a:cs typeface="Times New Roman" panose="02020603050405020304" pitchFamily="18" charset="0"/>
              </a:rPr>
              <a:t>Evaluate on-premises servers, data, and applications for migration</a:t>
            </a:r>
          </a:p>
          <a:p>
            <a:pPr marL="176213" marR="0" lvl="0" indent="-176213">
              <a:lnSpc>
                <a:spcPct val="107000"/>
              </a:lnSpc>
              <a:spcBef>
                <a:spcPts val="0"/>
              </a:spcBef>
              <a:spcAft>
                <a:spcPts val="0"/>
              </a:spcAft>
              <a:buFont typeface="Symbol" panose="05050102010706020507" pitchFamily="18" charset="2"/>
              <a:buChar char=""/>
            </a:pPr>
            <a:r>
              <a:rPr lang="en-US" sz="1800" dirty="0">
                <a:effectLst/>
                <a:ea typeface="Calibri" panose="020F0502020204030204" pitchFamily="34" charset="0"/>
                <a:cs typeface="Times New Roman" panose="02020603050405020304" pitchFamily="18" charset="0"/>
              </a:rPr>
              <a:t>Recommend a solution for migrating workloads to infrastructure as a service (IaaS) and platform as a service (PaaS)</a:t>
            </a:r>
          </a:p>
          <a:p>
            <a:pPr marL="176213" marR="0" lvl="0" indent="-176213">
              <a:lnSpc>
                <a:spcPct val="107000"/>
              </a:lnSpc>
              <a:spcBef>
                <a:spcPts val="0"/>
              </a:spcBef>
              <a:spcAft>
                <a:spcPts val="0"/>
              </a:spcAft>
              <a:buFont typeface="Symbol" panose="05050102010706020507" pitchFamily="18" charset="2"/>
              <a:buChar char=""/>
            </a:pPr>
            <a:r>
              <a:rPr lang="en-US" sz="1800" dirty="0">
                <a:effectLst/>
                <a:ea typeface="Calibri" panose="020F0502020204030204" pitchFamily="34" charset="0"/>
                <a:cs typeface="Times New Roman" panose="02020603050405020304" pitchFamily="18" charset="0"/>
              </a:rPr>
              <a:t>Recommend a solution for migrating databases</a:t>
            </a:r>
          </a:p>
          <a:p>
            <a:pPr marL="176213" marR="0" lvl="0" indent="-176213">
              <a:lnSpc>
                <a:spcPct val="107000"/>
              </a:lnSpc>
              <a:spcBef>
                <a:spcPts val="0"/>
              </a:spcBef>
              <a:spcAft>
                <a:spcPts val="0"/>
              </a:spcAft>
              <a:buFont typeface="Symbol" panose="05050102010706020507" pitchFamily="18" charset="2"/>
              <a:buChar char=""/>
            </a:pPr>
            <a:r>
              <a:rPr lang="en-US" sz="1800" dirty="0">
                <a:effectLst/>
                <a:ea typeface="Calibri" panose="020F0502020204030204" pitchFamily="34" charset="0"/>
                <a:cs typeface="Times New Roman" panose="02020603050405020304" pitchFamily="18" charset="0"/>
              </a:rPr>
              <a:t>Recommend a solution for migrating unstructured data</a:t>
            </a:r>
          </a:p>
        </p:txBody>
      </p:sp>
    </p:spTree>
    <p:extLst>
      <p:ext uri="{BB962C8B-B14F-4D97-AF65-F5344CB8AC3E}">
        <p14:creationId xmlns:p14="http://schemas.microsoft.com/office/powerpoint/2010/main" val="3694744832"/>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EF64C3-20CE-4915-8478-864EDA470923}"/>
              </a:ext>
            </a:extLst>
          </p:cNvPr>
          <p:cNvSpPr>
            <a:spLocks noGrp="1"/>
          </p:cNvSpPr>
          <p:nvPr>
            <p:ph type="title"/>
          </p:nvPr>
        </p:nvSpPr>
        <p:spPr/>
        <p:txBody>
          <a:bodyPr/>
          <a:lstStyle/>
          <a:p>
            <a:r>
              <a:rPr lang="en-US" dirty="0"/>
              <a:t>Evaluate migration with the Cloud Adoption Framework</a:t>
            </a:r>
          </a:p>
        </p:txBody>
      </p:sp>
    </p:spTree>
    <p:extLst>
      <p:ext uri="{BB962C8B-B14F-4D97-AF65-F5344CB8AC3E}">
        <p14:creationId xmlns:p14="http://schemas.microsoft.com/office/powerpoint/2010/main" val="1087503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F50621-45C5-446B-90F9-27A87E219E76}"/>
              </a:ext>
            </a:extLst>
          </p:cNvPr>
          <p:cNvSpPr>
            <a:spLocks noGrp="1"/>
          </p:cNvSpPr>
          <p:nvPr>
            <p:ph type="title"/>
          </p:nvPr>
        </p:nvSpPr>
        <p:spPr/>
        <p:txBody>
          <a:bodyPr/>
          <a:lstStyle/>
          <a:p>
            <a:r>
              <a:rPr lang="en-US" sz="3100" dirty="0">
                <a:solidFill>
                  <a:schemeClr val="tx2">
                    <a:lumMod val="50000"/>
                  </a:schemeClr>
                </a:solidFill>
                <a:hlinkClick r:id="rId3">
                  <a:extLst>
                    <a:ext uri="{A12FA001-AC4F-418D-AE19-62706E023703}">
                      <ahyp:hlinkClr xmlns:ahyp="http://schemas.microsoft.com/office/drawing/2018/hyperlinkcolor" val="tx"/>
                    </a:ext>
                  </a:extLst>
                </a:hlinkClick>
              </a:rPr>
              <a:t>Review the Cloud Adoption Framework</a:t>
            </a:r>
            <a:r>
              <a:rPr lang="en-US" sz="3100" dirty="0"/>
              <a:t> </a:t>
            </a:r>
          </a:p>
        </p:txBody>
      </p:sp>
      <p:sp>
        <p:nvSpPr>
          <p:cNvPr id="16" name="Rectangle: Rounded Corners 15">
            <a:extLst>
              <a:ext uri="{FF2B5EF4-FFF2-40B4-BE49-F238E27FC236}">
                <a16:creationId xmlns:a16="http://schemas.microsoft.com/office/drawing/2014/main" id="{0FE30B8F-B243-4065-B804-ED1EB622C9A9}"/>
              </a:ext>
              <a:ext uri="{C183D7F6-B498-43B3-948B-1728B52AA6E4}">
                <adec:decorative xmlns:adec="http://schemas.microsoft.com/office/drawing/2017/decorative" val="1"/>
              </a:ext>
            </a:extLst>
          </p:cNvPr>
          <p:cNvSpPr/>
          <p:nvPr/>
        </p:nvSpPr>
        <p:spPr>
          <a:xfrm>
            <a:off x="3296744" y="1236910"/>
            <a:ext cx="8161518" cy="2808919"/>
          </a:xfrm>
          <a:prstGeom prst="roundRect">
            <a:avLst>
              <a:gd name="adj" fmla="val 2546"/>
            </a:avLst>
          </a:prstGeom>
          <a:noFill/>
          <a:ln w="25400" cap="flat" cmpd="sng" algn="ctr">
            <a:solidFill>
              <a:srgbClr val="243A5E"/>
            </a:solidFill>
            <a:prstDash val="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7" name="Group 6" descr="Define, plan, ready, adopt, govern, and migrate. ">
            <a:extLst>
              <a:ext uri="{FF2B5EF4-FFF2-40B4-BE49-F238E27FC236}">
                <a16:creationId xmlns:a16="http://schemas.microsoft.com/office/drawing/2014/main" id="{D17A10B4-49A3-4FF3-B281-94811FCBB35E}"/>
              </a:ext>
            </a:extLst>
          </p:cNvPr>
          <p:cNvGrpSpPr/>
          <p:nvPr/>
        </p:nvGrpSpPr>
        <p:grpSpPr>
          <a:xfrm>
            <a:off x="707340" y="1408807"/>
            <a:ext cx="10750922" cy="4499996"/>
            <a:chOff x="707340" y="1408807"/>
            <a:chExt cx="10750922" cy="4499996"/>
          </a:xfrm>
        </p:grpSpPr>
        <p:cxnSp>
          <p:nvCxnSpPr>
            <p:cNvPr id="9" name="Straight Arrow Connector 8">
              <a:extLst>
                <a:ext uri="{FF2B5EF4-FFF2-40B4-BE49-F238E27FC236}">
                  <a16:creationId xmlns:a16="http://schemas.microsoft.com/office/drawing/2014/main" id="{04F5D760-34BC-495C-A640-28D23B1E8514}"/>
                </a:ext>
                <a:ext uri="{C183D7F6-B498-43B3-948B-1728B52AA6E4}">
                  <adec:decorative xmlns:adec="http://schemas.microsoft.com/office/drawing/2017/decorative" val="1"/>
                </a:ext>
              </a:extLst>
            </p:cNvPr>
            <p:cNvCxnSpPr>
              <a:cxnSpLocks/>
            </p:cNvCxnSpPr>
            <p:nvPr/>
          </p:nvCxnSpPr>
          <p:spPr>
            <a:xfrm>
              <a:off x="3296744" y="5070145"/>
              <a:ext cx="8161518" cy="0"/>
            </a:xfrm>
            <a:prstGeom prst="straightConnector1">
              <a:avLst/>
            </a:prstGeom>
            <a:noFill/>
            <a:ln w="22225" cap="flat" cmpd="sng" algn="ctr">
              <a:solidFill>
                <a:srgbClr val="243A5E"/>
              </a:solidFill>
              <a:prstDash val="solid"/>
              <a:headEnd type="arrow" w="med" len="sm"/>
              <a:tailEnd type="arrow" w="med" len="sm"/>
            </a:ln>
            <a:effectLst/>
          </p:spPr>
        </p:cxnSp>
        <p:sp>
          <p:nvSpPr>
            <p:cNvPr id="10" name="Rectangle: Rounded Corners 9">
              <a:extLst>
                <a:ext uri="{FF2B5EF4-FFF2-40B4-BE49-F238E27FC236}">
                  <a16:creationId xmlns:a16="http://schemas.microsoft.com/office/drawing/2014/main" id="{CD92BBEB-7217-479A-8767-09909FFF47E1}"/>
                </a:ext>
                <a:ext uri="{C183D7F6-B498-43B3-948B-1728B52AA6E4}">
                  <adec:decorative xmlns:adec="http://schemas.microsoft.com/office/drawing/2017/decorative" val="1"/>
                </a:ext>
              </a:extLst>
            </p:cNvPr>
            <p:cNvSpPr/>
            <p:nvPr/>
          </p:nvSpPr>
          <p:spPr>
            <a:xfrm>
              <a:off x="8950216" y="1408807"/>
              <a:ext cx="2280155" cy="2465124"/>
            </a:xfrm>
            <a:prstGeom prst="roundRect">
              <a:avLst>
                <a:gd name="adj" fmla="val 2546"/>
              </a:avLst>
            </a:prstGeom>
            <a:solidFill>
              <a:srgbClr val="FFFFFF"/>
            </a:solidFill>
            <a:ln w="25400" cap="flat" cmpd="sng" algn="ctr">
              <a:solidFill>
                <a:srgbClr val="243A5E"/>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2" name="Rectangle: Rounded Corners 11">
              <a:extLst>
                <a:ext uri="{FF2B5EF4-FFF2-40B4-BE49-F238E27FC236}">
                  <a16:creationId xmlns:a16="http://schemas.microsoft.com/office/drawing/2014/main" id="{01E6F0DC-DAA9-4878-8AF6-F233AA18FD0D}"/>
                </a:ext>
                <a:ext uri="{C183D7F6-B498-43B3-948B-1728B52AA6E4}">
                  <adec:decorative xmlns:adec="http://schemas.microsoft.com/office/drawing/2017/decorative" val="1"/>
                </a:ext>
              </a:extLst>
            </p:cNvPr>
            <p:cNvSpPr/>
            <p:nvPr/>
          </p:nvSpPr>
          <p:spPr>
            <a:xfrm>
              <a:off x="6214128" y="1408807"/>
              <a:ext cx="2280155" cy="2465124"/>
            </a:xfrm>
            <a:prstGeom prst="roundRect">
              <a:avLst>
                <a:gd name="adj" fmla="val 2546"/>
              </a:avLst>
            </a:prstGeom>
            <a:solidFill>
              <a:srgbClr val="FFFFFF"/>
            </a:solidFill>
            <a:ln w="25400" cap="flat" cmpd="sng" algn="ctr">
              <a:solidFill>
                <a:srgbClr val="243A5E"/>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3" name="TextBox 12">
              <a:extLst>
                <a:ext uri="{FF2B5EF4-FFF2-40B4-BE49-F238E27FC236}">
                  <a16:creationId xmlns:a16="http://schemas.microsoft.com/office/drawing/2014/main" id="{0B7EC472-983A-4223-B2DB-D15B1C20C083}"/>
                </a:ext>
              </a:extLst>
            </p:cNvPr>
            <p:cNvSpPr txBox="1"/>
            <p:nvPr/>
          </p:nvSpPr>
          <p:spPr>
            <a:xfrm>
              <a:off x="6336998" y="2014253"/>
              <a:ext cx="2089456"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defTabSz="914400">
                <a:defRPr/>
              </a:pPr>
              <a:r>
                <a:rPr lang="en-US" sz="1600" b="1" dirty="0">
                  <a:solidFill>
                    <a:srgbClr val="243A5E"/>
                  </a:solidFill>
                  <a:latin typeface="Segoe UI Semibold" panose="020B0702040204020203" pitchFamily="34" charset="0"/>
                  <a:ea typeface="+mn-lt"/>
                  <a:cs typeface="Segoe UI Semibold" panose="020B0702040204020203" pitchFamily="34" charset="0"/>
                </a:rPr>
                <a:t>Ready</a:t>
              </a:r>
            </a:p>
            <a:p>
              <a:pPr algn="ctr" defTabSz="914400">
                <a:defRPr/>
              </a:pPr>
              <a:endParaRPr lang="en-US" sz="1600" b="1" dirty="0">
                <a:solidFill>
                  <a:srgbClr val="243A5E"/>
                </a:solidFill>
                <a:latin typeface="Segoe UI Semibold" panose="020B0702040204020203" pitchFamily="34" charset="0"/>
                <a:ea typeface="+mn-lt"/>
                <a:cs typeface="Segoe UI Semibold" panose="020B0702040204020203" pitchFamily="34" charset="0"/>
              </a:endParaRPr>
            </a:p>
            <a:p>
              <a:pPr marL="171450" indent="-171450">
                <a:buFont typeface="Arial" panose="020B0604020202020204" pitchFamily="34" charset="0"/>
                <a:buChar char="•"/>
                <a:defRPr/>
              </a:pPr>
              <a:r>
                <a:rPr lang="en-US" sz="1200" dirty="0">
                  <a:solidFill>
                    <a:srgbClr val="000000">
                      <a:lumMod val="50000"/>
                    </a:srgbClr>
                  </a:solidFill>
                  <a:ea typeface="+mn-lt"/>
                  <a:cs typeface="Calibri" panose="020F0502020204030204"/>
                </a:rPr>
                <a:t>Azure readiness guide</a:t>
              </a:r>
            </a:p>
            <a:p>
              <a:pPr marL="171450" indent="-171450">
                <a:buFont typeface="Arial" panose="020B0604020202020204" pitchFamily="34" charset="0"/>
                <a:buChar char="•"/>
                <a:defRPr/>
              </a:pPr>
              <a:r>
                <a:rPr lang="en-US" sz="1200" dirty="0">
                  <a:solidFill>
                    <a:srgbClr val="000000">
                      <a:lumMod val="50000"/>
                    </a:srgbClr>
                  </a:solidFill>
                  <a:ea typeface="+mn-lt"/>
                  <a:cs typeface="Calibri" panose="020F0502020204030204"/>
                </a:rPr>
                <a:t>First landing zone</a:t>
              </a:r>
            </a:p>
            <a:p>
              <a:pPr marL="171450" indent="-171450">
                <a:buFont typeface="Arial" panose="020B0604020202020204" pitchFamily="34" charset="0"/>
                <a:buChar char="•"/>
                <a:defRPr/>
              </a:pPr>
              <a:r>
                <a:rPr lang="en-US" sz="1200" dirty="0">
                  <a:solidFill>
                    <a:srgbClr val="000000">
                      <a:lumMod val="50000"/>
                    </a:srgbClr>
                  </a:solidFill>
                  <a:ea typeface="+mn-lt"/>
                  <a:cs typeface="Calibri" panose="020F0502020204030204"/>
                </a:rPr>
                <a:t>Expand the blueprint</a:t>
              </a:r>
            </a:p>
            <a:p>
              <a:pPr marL="171450" indent="-171450">
                <a:buFont typeface="Arial" panose="020B0604020202020204" pitchFamily="34" charset="0"/>
                <a:buChar char="•"/>
                <a:defRPr/>
              </a:pPr>
              <a:r>
                <a:rPr lang="en-US" sz="1200" dirty="0">
                  <a:solidFill>
                    <a:srgbClr val="000000">
                      <a:lumMod val="50000"/>
                    </a:srgbClr>
                  </a:solidFill>
                  <a:ea typeface="+mn-lt"/>
                  <a:cs typeface="Calibri" panose="020F0502020204030204"/>
                </a:rPr>
                <a:t>Best practice Validation</a:t>
              </a:r>
            </a:p>
          </p:txBody>
        </p:sp>
        <p:sp>
          <p:nvSpPr>
            <p:cNvPr id="14" name="Rectangle: Rounded Corners 13">
              <a:extLst>
                <a:ext uri="{FF2B5EF4-FFF2-40B4-BE49-F238E27FC236}">
                  <a16:creationId xmlns:a16="http://schemas.microsoft.com/office/drawing/2014/main" id="{453BEB2F-B21D-423B-8E73-EF80C91F5539}"/>
                </a:ext>
                <a:ext uri="{C183D7F6-B498-43B3-948B-1728B52AA6E4}">
                  <adec:decorative xmlns:adec="http://schemas.microsoft.com/office/drawing/2017/decorative" val="1"/>
                </a:ext>
              </a:extLst>
            </p:cNvPr>
            <p:cNvSpPr/>
            <p:nvPr/>
          </p:nvSpPr>
          <p:spPr>
            <a:xfrm>
              <a:off x="3471598" y="1408807"/>
              <a:ext cx="2280155" cy="2465124"/>
            </a:xfrm>
            <a:prstGeom prst="roundRect">
              <a:avLst>
                <a:gd name="adj" fmla="val 2546"/>
              </a:avLst>
            </a:prstGeom>
            <a:solidFill>
              <a:srgbClr val="FFFFFF"/>
            </a:solidFill>
            <a:ln w="25400" cap="flat" cmpd="sng" algn="ctr">
              <a:solidFill>
                <a:srgbClr val="243A5E"/>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5" name="TextBox 14">
              <a:extLst>
                <a:ext uri="{FF2B5EF4-FFF2-40B4-BE49-F238E27FC236}">
                  <a16:creationId xmlns:a16="http://schemas.microsoft.com/office/drawing/2014/main" id="{626C75A2-FC7E-4C8D-B717-A0C59FEE4CB2}"/>
                </a:ext>
              </a:extLst>
            </p:cNvPr>
            <p:cNvSpPr txBox="1"/>
            <p:nvPr/>
          </p:nvSpPr>
          <p:spPr>
            <a:xfrm>
              <a:off x="3462298" y="2014253"/>
              <a:ext cx="2347393" cy="129266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defTabSz="914400">
                <a:defRPr/>
              </a:pPr>
              <a:r>
                <a:rPr lang="en-US" sz="1600" b="1">
                  <a:solidFill>
                    <a:srgbClr val="243A5E"/>
                  </a:solidFill>
                  <a:latin typeface="Segoe UI Semibold" panose="020B0702040204020203" pitchFamily="34" charset="0"/>
                  <a:ea typeface="+mn-lt"/>
                  <a:cs typeface="Segoe UI Semibold" panose="020B0702040204020203" pitchFamily="34" charset="0"/>
                </a:rPr>
                <a:t>Plan</a:t>
              </a:r>
            </a:p>
            <a:p>
              <a:pPr algn="ctr" defTabSz="914400">
                <a:defRPr/>
              </a:pPr>
              <a:endParaRPr lang="en-US" sz="1400" b="1">
                <a:solidFill>
                  <a:srgbClr val="243A5E"/>
                </a:solidFill>
                <a:latin typeface="Segoe UI Semibold" panose="020B0702040204020203" pitchFamily="34" charset="0"/>
                <a:ea typeface="+mn-lt"/>
                <a:cs typeface="Segoe UI Semibold" panose="020B0702040204020203" pitchFamily="34" charset="0"/>
              </a:endParaRPr>
            </a:p>
            <a:p>
              <a:pPr marL="171450" indent="-171450">
                <a:buFont typeface="Arial" panose="020B0604020202020204" pitchFamily="34" charset="0"/>
                <a:buChar char="•"/>
                <a:defRPr/>
              </a:pPr>
              <a:r>
                <a:rPr lang="en-US" sz="1200">
                  <a:solidFill>
                    <a:srgbClr val="000000">
                      <a:lumMod val="50000"/>
                    </a:srgbClr>
                  </a:solidFill>
                  <a:ea typeface="+mn-lt"/>
                  <a:cs typeface="Calibri" panose="020F0502020204030204"/>
                </a:rPr>
                <a:t>Digital estate</a:t>
              </a:r>
            </a:p>
            <a:p>
              <a:pPr marL="171450" indent="-171450">
                <a:buFont typeface="Arial" panose="020B0604020202020204" pitchFamily="34" charset="0"/>
                <a:buChar char="•"/>
                <a:defRPr/>
              </a:pPr>
              <a:r>
                <a:rPr lang="en-US" sz="1200">
                  <a:solidFill>
                    <a:srgbClr val="000000">
                      <a:lumMod val="50000"/>
                    </a:srgbClr>
                  </a:solidFill>
                  <a:ea typeface="+mn-lt"/>
                  <a:cs typeface="Calibri" panose="020F0502020204030204"/>
                </a:rPr>
                <a:t>Initial organization alignment</a:t>
              </a:r>
            </a:p>
            <a:p>
              <a:pPr marL="171450" indent="-171450">
                <a:buFont typeface="Arial" panose="020B0604020202020204" pitchFamily="34" charset="0"/>
                <a:buChar char="•"/>
                <a:defRPr/>
              </a:pPr>
              <a:r>
                <a:rPr lang="en-US" sz="1200">
                  <a:solidFill>
                    <a:srgbClr val="000000">
                      <a:lumMod val="50000"/>
                    </a:srgbClr>
                  </a:solidFill>
                  <a:ea typeface="+mn-lt"/>
                  <a:cs typeface="Calibri" panose="020F0502020204030204"/>
                </a:rPr>
                <a:t>Skills readiness plan</a:t>
              </a:r>
            </a:p>
            <a:p>
              <a:pPr marL="171450" indent="-171450">
                <a:buFont typeface="Arial" panose="020B0604020202020204" pitchFamily="34" charset="0"/>
                <a:buChar char="•"/>
                <a:defRPr/>
              </a:pPr>
              <a:r>
                <a:rPr lang="en-US" sz="1200">
                  <a:solidFill>
                    <a:srgbClr val="000000">
                      <a:lumMod val="50000"/>
                    </a:srgbClr>
                  </a:solidFill>
                  <a:ea typeface="+mn-lt"/>
                  <a:cs typeface="Calibri" panose="020F0502020204030204"/>
                </a:rPr>
                <a:t>Cloud adoption plan</a:t>
              </a:r>
            </a:p>
          </p:txBody>
        </p:sp>
        <p:sp>
          <p:nvSpPr>
            <p:cNvPr id="17" name="Rectangle 16">
              <a:extLst>
                <a:ext uri="{FF2B5EF4-FFF2-40B4-BE49-F238E27FC236}">
                  <a16:creationId xmlns:a16="http://schemas.microsoft.com/office/drawing/2014/main" id="{3B075E2D-E867-448F-BEF0-A576D1ACE2BF}"/>
                </a:ext>
              </a:extLst>
            </p:cNvPr>
            <p:cNvSpPr/>
            <p:nvPr/>
          </p:nvSpPr>
          <p:spPr>
            <a:xfrm>
              <a:off x="8912790" y="1824615"/>
              <a:ext cx="2355005" cy="338554"/>
            </a:xfrm>
            <a:prstGeom prst="rect">
              <a:avLst/>
            </a:prstGeom>
          </p:spPr>
          <p:txBody>
            <a:bodyPr wrap="square" anchor="t">
              <a:spAutoFit/>
            </a:bodyPr>
            <a:lstStyle/>
            <a:p>
              <a:pPr algn="ctr" defTabSz="914400">
                <a:defRPr/>
              </a:pPr>
              <a:r>
                <a:rPr lang="en-US" sz="1600" b="1">
                  <a:solidFill>
                    <a:srgbClr val="243A5E"/>
                  </a:solidFill>
                  <a:latin typeface="Segoe UI Semibold" panose="020B0702040204020203" pitchFamily="34" charset="0"/>
                  <a:ea typeface="+mn-lt"/>
                  <a:cs typeface="Segoe UI Semibold" panose="020B0702040204020203" pitchFamily="34" charset="0"/>
                </a:rPr>
                <a:t>Adopt</a:t>
              </a:r>
            </a:p>
          </p:txBody>
        </p:sp>
        <p:sp>
          <p:nvSpPr>
            <p:cNvPr id="18" name="check 3">
              <a:extLst>
                <a:ext uri="{FF2B5EF4-FFF2-40B4-BE49-F238E27FC236}">
                  <a16:creationId xmlns:a16="http://schemas.microsoft.com/office/drawing/2014/main" id="{D4006038-A6A1-4202-9225-A8A9DDB4466F}"/>
                </a:ext>
                <a:ext uri="{C183D7F6-B498-43B3-948B-1728B52AA6E4}">
                  <adec:decorative xmlns:adec="http://schemas.microsoft.com/office/drawing/2017/decorative" val="1"/>
                </a:ext>
              </a:extLst>
            </p:cNvPr>
            <p:cNvSpPr>
              <a:spLocks noChangeAspect="1" noEditPoints="1"/>
            </p:cNvSpPr>
            <p:nvPr/>
          </p:nvSpPr>
          <p:spPr bwMode="auto">
            <a:xfrm>
              <a:off x="7170259" y="1568644"/>
              <a:ext cx="367893" cy="365760"/>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19050" cap="sq">
              <a:solidFill>
                <a:srgbClr val="243A5E"/>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9" name="BulletedList_E8FD">
              <a:extLst>
                <a:ext uri="{FF2B5EF4-FFF2-40B4-BE49-F238E27FC236}">
                  <a16:creationId xmlns:a16="http://schemas.microsoft.com/office/drawing/2014/main" id="{A7F2950E-0A29-4FC0-8AB2-754A69CC1D57}"/>
                </a:ext>
                <a:ext uri="{C183D7F6-B498-43B3-948B-1728B52AA6E4}">
                  <adec:decorative xmlns:adec="http://schemas.microsoft.com/office/drawing/2017/decorative" val="1"/>
                </a:ext>
              </a:extLst>
            </p:cNvPr>
            <p:cNvSpPr>
              <a:spLocks noChangeAspect="1" noEditPoints="1"/>
            </p:cNvSpPr>
            <p:nvPr/>
          </p:nvSpPr>
          <p:spPr bwMode="auto">
            <a:xfrm>
              <a:off x="4430015" y="1622839"/>
              <a:ext cx="363321" cy="257370"/>
            </a:xfrm>
            <a:custGeom>
              <a:avLst/>
              <a:gdLst>
                <a:gd name="T0" fmla="*/ 1321 w 7040"/>
                <a:gd name="T1" fmla="*/ 0 h 3963"/>
                <a:gd name="T2" fmla="*/ 7040 w 7040"/>
                <a:gd name="T3" fmla="*/ 0 h 3963"/>
                <a:gd name="T4" fmla="*/ 0 w 7040"/>
                <a:gd name="T5" fmla="*/ 0 h 3963"/>
                <a:gd name="T6" fmla="*/ 442 w 7040"/>
                <a:gd name="T7" fmla="*/ 0 h 3963"/>
                <a:gd name="T8" fmla="*/ 1321 w 7040"/>
                <a:gd name="T9" fmla="*/ 1321 h 3963"/>
                <a:gd name="T10" fmla="*/ 7040 w 7040"/>
                <a:gd name="T11" fmla="*/ 1321 h 3963"/>
                <a:gd name="T12" fmla="*/ 0 w 7040"/>
                <a:gd name="T13" fmla="*/ 1321 h 3963"/>
                <a:gd name="T14" fmla="*/ 442 w 7040"/>
                <a:gd name="T15" fmla="*/ 1321 h 3963"/>
                <a:gd name="T16" fmla="*/ 1321 w 7040"/>
                <a:gd name="T17" fmla="*/ 2643 h 3963"/>
                <a:gd name="T18" fmla="*/ 7040 w 7040"/>
                <a:gd name="T19" fmla="*/ 2643 h 3963"/>
                <a:gd name="T20" fmla="*/ 0 w 7040"/>
                <a:gd name="T21" fmla="*/ 2643 h 3963"/>
                <a:gd name="T22" fmla="*/ 442 w 7040"/>
                <a:gd name="T23" fmla="*/ 2643 h 3963"/>
                <a:gd name="T24" fmla="*/ 1321 w 7040"/>
                <a:gd name="T25" fmla="*/ 3963 h 3963"/>
                <a:gd name="T26" fmla="*/ 7040 w 7040"/>
                <a:gd name="T27" fmla="*/ 3963 h 3963"/>
                <a:gd name="T28" fmla="*/ 0 w 7040"/>
                <a:gd name="T29" fmla="*/ 3963 h 3963"/>
                <a:gd name="T30" fmla="*/ 442 w 7040"/>
                <a:gd name="T31" fmla="*/ 3963 h 3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040" h="3963">
                  <a:moveTo>
                    <a:pt x="1321" y="0"/>
                  </a:moveTo>
                  <a:lnTo>
                    <a:pt x="7040" y="0"/>
                  </a:lnTo>
                  <a:moveTo>
                    <a:pt x="0" y="0"/>
                  </a:moveTo>
                  <a:lnTo>
                    <a:pt x="442" y="0"/>
                  </a:lnTo>
                  <a:moveTo>
                    <a:pt x="1321" y="1321"/>
                  </a:moveTo>
                  <a:lnTo>
                    <a:pt x="7040" y="1321"/>
                  </a:lnTo>
                  <a:moveTo>
                    <a:pt x="0" y="1321"/>
                  </a:moveTo>
                  <a:lnTo>
                    <a:pt x="442" y="1321"/>
                  </a:lnTo>
                  <a:moveTo>
                    <a:pt x="1321" y="2643"/>
                  </a:moveTo>
                  <a:lnTo>
                    <a:pt x="7040" y="2643"/>
                  </a:lnTo>
                  <a:moveTo>
                    <a:pt x="0" y="2643"/>
                  </a:moveTo>
                  <a:lnTo>
                    <a:pt x="442" y="2643"/>
                  </a:lnTo>
                  <a:moveTo>
                    <a:pt x="1321" y="3963"/>
                  </a:moveTo>
                  <a:lnTo>
                    <a:pt x="7040" y="3963"/>
                  </a:lnTo>
                  <a:moveTo>
                    <a:pt x="0" y="3963"/>
                  </a:moveTo>
                  <a:lnTo>
                    <a:pt x="442" y="3963"/>
                  </a:lnTo>
                </a:path>
              </a:pathLst>
            </a:custGeom>
            <a:noFill/>
            <a:ln w="19050" cap="flat">
              <a:solidFill>
                <a:srgbClr val="243A5E"/>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0" name="arrow_3">
              <a:extLst>
                <a:ext uri="{FF2B5EF4-FFF2-40B4-BE49-F238E27FC236}">
                  <a16:creationId xmlns:a16="http://schemas.microsoft.com/office/drawing/2014/main" id="{9052DF25-402C-47BB-8E64-78A94343DCEB}"/>
                </a:ext>
                <a:ext uri="{C183D7F6-B498-43B3-948B-1728B52AA6E4}">
                  <adec:decorative xmlns:adec="http://schemas.microsoft.com/office/drawing/2017/decorative" val="1"/>
                </a:ext>
              </a:extLst>
            </p:cNvPr>
            <p:cNvSpPr>
              <a:spLocks noChangeAspect="1" noEditPoints="1"/>
            </p:cNvSpPr>
            <p:nvPr/>
          </p:nvSpPr>
          <p:spPr bwMode="auto">
            <a:xfrm>
              <a:off x="10010454" y="1563225"/>
              <a:ext cx="159678" cy="274998"/>
            </a:xfrm>
            <a:custGeom>
              <a:avLst/>
              <a:gdLst>
                <a:gd name="T0" fmla="*/ 144 w 144"/>
                <a:gd name="T1" fmla="*/ 132 h 248"/>
                <a:gd name="T2" fmla="*/ 72 w 144"/>
                <a:gd name="T3" fmla="*/ 203 h 248"/>
                <a:gd name="T4" fmla="*/ 0 w 144"/>
                <a:gd name="T5" fmla="*/ 132 h 248"/>
                <a:gd name="T6" fmla="*/ 72 w 144"/>
                <a:gd name="T7" fmla="*/ 203 h 248"/>
                <a:gd name="T8" fmla="*/ 72 w 144"/>
                <a:gd name="T9" fmla="*/ 0 h 248"/>
                <a:gd name="T10" fmla="*/ 0 w 144"/>
                <a:gd name="T11" fmla="*/ 248 h 248"/>
                <a:gd name="T12" fmla="*/ 144 w 144"/>
                <a:gd name="T13" fmla="*/ 248 h 248"/>
              </a:gdLst>
              <a:ahLst/>
              <a:cxnLst>
                <a:cxn ang="0">
                  <a:pos x="T0" y="T1"/>
                </a:cxn>
                <a:cxn ang="0">
                  <a:pos x="T2" y="T3"/>
                </a:cxn>
                <a:cxn ang="0">
                  <a:pos x="T4" y="T5"/>
                </a:cxn>
                <a:cxn ang="0">
                  <a:pos x="T6" y="T7"/>
                </a:cxn>
                <a:cxn ang="0">
                  <a:pos x="T8" y="T9"/>
                </a:cxn>
                <a:cxn ang="0">
                  <a:pos x="T10" y="T11"/>
                </a:cxn>
                <a:cxn ang="0">
                  <a:pos x="T12" y="T13"/>
                </a:cxn>
              </a:cxnLst>
              <a:rect l="0" t="0" r="r" b="b"/>
              <a:pathLst>
                <a:path w="144" h="248">
                  <a:moveTo>
                    <a:pt x="144" y="132"/>
                  </a:moveTo>
                  <a:lnTo>
                    <a:pt x="72" y="203"/>
                  </a:lnTo>
                  <a:lnTo>
                    <a:pt x="0" y="132"/>
                  </a:lnTo>
                  <a:moveTo>
                    <a:pt x="72" y="203"/>
                  </a:moveTo>
                  <a:lnTo>
                    <a:pt x="72" y="0"/>
                  </a:lnTo>
                  <a:moveTo>
                    <a:pt x="0" y="248"/>
                  </a:moveTo>
                  <a:lnTo>
                    <a:pt x="144" y="248"/>
                  </a:lnTo>
                </a:path>
              </a:pathLst>
            </a:custGeom>
            <a:noFill/>
            <a:ln w="19050" cap="sq">
              <a:solidFill>
                <a:srgbClr val="243A5E"/>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lin ang="5400000" scaled="1"/>
                </a:gradFill>
                <a:effectLst/>
                <a:uLnTx/>
                <a:uFillTx/>
              </a:endParaRPr>
            </a:p>
          </p:txBody>
        </p:sp>
        <p:sp>
          <p:nvSpPr>
            <p:cNvPr id="21" name="Rectangle: Rounded Corners 20">
              <a:extLst>
                <a:ext uri="{FF2B5EF4-FFF2-40B4-BE49-F238E27FC236}">
                  <a16:creationId xmlns:a16="http://schemas.microsoft.com/office/drawing/2014/main" id="{094C4787-4B51-4118-99BD-9EE988004554}"/>
                </a:ext>
                <a:ext uri="{C183D7F6-B498-43B3-948B-1728B52AA6E4}">
                  <adec:decorative xmlns:adec="http://schemas.microsoft.com/office/drawing/2017/decorative" val="1"/>
                </a:ext>
              </a:extLst>
            </p:cNvPr>
            <p:cNvSpPr/>
            <p:nvPr/>
          </p:nvSpPr>
          <p:spPr>
            <a:xfrm>
              <a:off x="707340" y="1408807"/>
              <a:ext cx="2280155" cy="2465124"/>
            </a:xfrm>
            <a:prstGeom prst="roundRect">
              <a:avLst>
                <a:gd name="adj" fmla="val 2546"/>
              </a:avLst>
            </a:prstGeom>
            <a:solidFill>
              <a:srgbClr val="FFFFFF"/>
            </a:solidFill>
            <a:ln w="25400" cap="flat" cmpd="sng" algn="ctr">
              <a:solidFill>
                <a:srgbClr val="243A5E"/>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2" name="TextBox 21">
              <a:extLst>
                <a:ext uri="{FF2B5EF4-FFF2-40B4-BE49-F238E27FC236}">
                  <a16:creationId xmlns:a16="http://schemas.microsoft.com/office/drawing/2014/main" id="{6D627CE2-33EE-4691-B67D-FDF8AC4DC563}"/>
                </a:ext>
              </a:extLst>
            </p:cNvPr>
            <p:cNvSpPr txBox="1"/>
            <p:nvPr/>
          </p:nvSpPr>
          <p:spPr>
            <a:xfrm>
              <a:off x="738334" y="2014253"/>
              <a:ext cx="2211913" cy="129266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243A5E"/>
                  </a:solidFill>
                  <a:effectLst/>
                  <a:uLnTx/>
                  <a:uFillTx/>
                  <a:latin typeface="Segoe UI Semibold"/>
                  <a:ea typeface="+mn-lt"/>
                  <a:cs typeface="Segoe UI Semibold"/>
                </a:rPr>
                <a:t>Define Strategy</a:t>
              </a:r>
              <a:endParaRPr kumimoji="0" lang="en-US" sz="1600" b="1" i="0" u="none" strike="noStrike" kern="0" cap="none" spc="0" normalizeH="0" baseline="0" noProof="0">
                <a:ln>
                  <a:noFill/>
                </a:ln>
                <a:solidFill>
                  <a:srgbClr val="243A5E"/>
                </a:solidFill>
                <a:effectLst/>
                <a:uLnTx/>
                <a:uFillTx/>
                <a:latin typeface="Segoe UI Semibold" panose="020B0702040204020203" pitchFamily="34" charset="0"/>
                <a:ea typeface="+mn-lt"/>
                <a:cs typeface="Segoe UI Semibold" panose="020B0702040204020203"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1" i="0" u="none" strike="noStrike" kern="0" cap="none" spc="0" normalizeH="0" baseline="0" noProof="0">
                <a:ln>
                  <a:noFill/>
                </a:ln>
                <a:solidFill>
                  <a:srgbClr val="243A5E"/>
                </a:solidFill>
                <a:effectLst/>
                <a:uLnTx/>
                <a:uFillTx/>
                <a:latin typeface="Segoe UI Semibold" panose="020B0702040204020203" pitchFamily="34" charset="0"/>
                <a:ea typeface="+mn-lt"/>
                <a:cs typeface="Segoe UI Semibold" panose="020B0702040204020203" pitchFamily="34" charset="0"/>
              </a:endParaRP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0" cap="none" spc="0" normalizeH="0" baseline="0" noProof="0">
                  <a:ln>
                    <a:noFill/>
                  </a:ln>
                  <a:solidFill>
                    <a:srgbClr val="000000">
                      <a:lumMod val="50000"/>
                    </a:srgbClr>
                  </a:solidFill>
                  <a:effectLst/>
                  <a:uLnTx/>
                  <a:uFillTx/>
                  <a:ea typeface="+mn-lt"/>
                  <a:cs typeface="Calibri" panose="020F0502020204030204"/>
                </a:rPr>
                <a:t>Understand motivations</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0" cap="none" spc="0" normalizeH="0" baseline="0" noProof="0">
                  <a:ln>
                    <a:noFill/>
                  </a:ln>
                  <a:solidFill>
                    <a:srgbClr val="000000">
                      <a:lumMod val="50000"/>
                    </a:srgbClr>
                  </a:solidFill>
                  <a:effectLst/>
                  <a:uLnTx/>
                  <a:uFillTx/>
                  <a:ea typeface="+mn-lt"/>
                  <a:cs typeface="Calibri" panose="020F0502020204030204"/>
                </a:rPr>
                <a:t>Business outcomes</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0" cap="none" spc="0" normalizeH="0" baseline="0" noProof="0">
                  <a:ln>
                    <a:noFill/>
                  </a:ln>
                  <a:solidFill>
                    <a:srgbClr val="000000">
                      <a:lumMod val="50000"/>
                    </a:srgbClr>
                  </a:solidFill>
                  <a:effectLst/>
                  <a:uLnTx/>
                  <a:uFillTx/>
                  <a:ea typeface="+mn-lt"/>
                  <a:cs typeface="Calibri" panose="020F0502020204030204"/>
                </a:rPr>
                <a:t>Business justification</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0" cap="none" spc="0" normalizeH="0" baseline="0" noProof="0">
                  <a:ln>
                    <a:noFill/>
                  </a:ln>
                  <a:solidFill>
                    <a:srgbClr val="000000">
                      <a:lumMod val="50000"/>
                    </a:srgbClr>
                  </a:solidFill>
                  <a:effectLst/>
                  <a:uLnTx/>
                  <a:uFillTx/>
                  <a:ea typeface="+mn-lt"/>
                  <a:cs typeface="Calibri" panose="020F0502020204030204"/>
                </a:rPr>
                <a:t>Prioritize project</a:t>
              </a:r>
              <a:endParaRPr kumimoji="0" lang="en-US" sz="1200" b="0" i="0" u="none" strike="noStrike" kern="0" cap="none" spc="0" normalizeH="0" baseline="0" noProof="0">
                <a:ln>
                  <a:noFill/>
                </a:ln>
                <a:solidFill>
                  <a:srgbClr val="000000"/>
                </a:solidFill>
                <a:effectLst/>
                <a:uLnTx/>
                <a:uFillTx/>
              </a:endParaRPr>
            </a:p>
          </p:txBody>
        </p:sp>
        <p:sp>
          <p:nvSpPr>
            <p:cNvPr id="23" name="plan">
              <a:extLst>
                <a:ext uri="{FF2B5EF4-FFF2-40B4-BE49-F238E27FC236}">
                  <a16:creationId xmlns:a16="http://schemas.microsoft.com/office/drawing/2014/main" id="{9325B829-7C44-4998-B7D7-D0245D077D78}"/>
                </a:ext>
                <a:ext uri="{C183D7F6-B498-43B3-948B-1728B52AA6E4}">
                  <adec:decorative xmlns:adec="http://schemas.microsoft.com/office/drawing/2017/decorative" val="1"/>
                </a:ext>
              </a:extLst>
            </p:cNvPr>
            <p:cNvSpPr>
              <a:spLocks noChangeAspect="1" noEditPoints="1"/>
            </p:cNvSpPr>
            <p:nvPr/>
          </p:nvSpPr>
          <p:spPr bwMode="auto">
            <a:xfrm>
              <a:off x="1683398" y="1586859"/>
              <a:ext cx="328039" cy="329330"/>
            </a:xfrm>
            <a:custGeom>
              <a:avLst/>
              <a:gdLst>
                <a:gd name="T0" fmla="*/ 116 w 352"/>
                <a:gd name="T1" fmla="*/ 117 h 352"/>
                <a:gd name="T2" fmla="*/ 0 w 352"/>
                <a:gd name="T3" fmla="*/ 0 h 352"/>
                <a:gd name="T4" fmla="*/ 116 w 352"/>
                <a:gd name="T5" fmla="*/ 0 h 352"/>
                <a:gd name="T6" fmla="*/ 0 w 352"/>
                <a:gd name="T7" fmla="*/ 117 h 352"/>
                <a:gd name="T8" fmla="*/ 352 w 352"/>
                <a:gd name="T9" fmla="*/ 352 h 352"/>
                <a:gd name="T10" fmla="*/ 235 w 352"/>
                <a:gd name="T11" fmla="*/ 236 h 352"/>
                <a:gd name="T12" fmla="*/ 352 w 352"/>
                <a:gd name="T13" fmla="*/ 236 h 352"/>
                <a:gd name="T14" fmla="*/ 235 w 352"/>
                <a:gd name="T15" fmla="*/ 352 h 352"/>
                <a:gd name="T16" fmla="*/ 66 w 352"/>
                <a:gd name="T17" fmla="*/ 218 h 352"/>
                <a:gd name="T18" fmla="*/ 2 w 352"/>
                <a:gd name="T19" fmla="*/ 282 h 352"/>
                <a:gd name="T20" fmla="*/ 66 w 352"/>
                <a:gd name="T21" fmla="*/ 347 h 352"/>
                <a:gd name="T22" fmla="*/ 130 w 352"/>
                <a:gd name="T23" fmla="*/ 282 h 352"/>
                <a:gd name="T24" fmla="*/ 66 w 352"/>
                <a:gd name="T25" fmla="*/ 218 h 352"/>
                <a:gd name="T26" fmla="*/ 113 w 352"/>
                <a:gd name="T27" fmla="*/ 239 h 352"/>
                <a:gd name="T28" fmla="*/ 345 w 352"/>
                <a:gd name="T29" fmla="*/ 8 h 352"/>
                <a:gd name="T30" fmla="*/ 345 w 352"/>
                <a:gd name="T31" fmla="*/ 83 h 352"/>
                <a:gd name="T32" fmla="*/ 345 w 352"/>
                <a:gd name="T33" fmla="*/ 7 h 352"/>
                <a:gd name="T34" fmla="*/ 269 w 352"/>
                <a:gd name="T35" fmla="*/ 7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2" h="352">
                  <a:moveTo>
                    <a:pt x="116" y="117"/>
                  </a:moveTo>
                  <a:cubicBezTo>
                    <a:pt x="0" y="0"/>
                    <a:pt x="0" y="0"/>
                    <a:pt x="0" y="0"/>
                  </a:cubicBezTo>
                  <a:moveTo>
                    <a:pt x="116" y="0"/>
                  </a:moveTo>
                  <a:cubicBezTo>
                    <a:pt x="0" y="117"/>
                    <a:pt x="0" y="117"/>
                    <a:pt x="0" y="117"/>
                  </a:cubicBezTo>
                  <a:moveTo>
                    <a:pt x="352" y="352"/>
                  </a:moveTo>
                  <a:cubicBezTo>
                    <a:pt x="235" y="236"/>
                    <a:pt x="235" y="236"/>
                    <a:pt x="235" y="236"/>
                  </a:cubicBezTo>
                  <a:moveTo>
                    <a:pt x="352" y="236"/>
                  </a:moveTo>
                  <a:cubicBezTo>
                    <a:pt x="235" y="352"/>
                    <a:pt x="235" y="352"/>
                    <a:pt x="235" y="352"/>
                  </a:cubicBezTo>
                  <a:moveTo>
                    <a:pt x="66" y="218"/>
                  </a:moveTo>
                  <a:cubicBezTo>
                    <a:pt x="30" y="218"/>
                    <a:pt x="2" y="247"/>
                    <a:pt x="2" y="282"/>
                  </a:cubicBezTo>
                  <a:cubicBezTo>
                    <a:pt x="2" y="318"/>
                    <a:pt x="30" y="347"/>
                    <a:pt x="66" y="347"/>
                  </a:cubicBezTo>
                  <a:cubicBezTo>
                    <a:pt x="101" y="347"/>
                    <a:pt x="130" y="318"/>
                    <a:pt x="130" y="282"/>
                  </a:cubicBezTo>
                  <a:cubicBezTo>
                    <a:pt x="130" y="247"/>
                    <a:pt x="101" y="218"/>
                    <a:pt x="66" y="218"/>
                  </a:cubicBezTo>
                  <a:close/>
                  <a:moveTo>
                    <a:pt x="113" y="239"/>
                  </a:moveTo>
                  <a:cubicBezTo>
                    <a:pt x="345" y="8"/>
                    <a:pt x="345" y="8"/>
                    <a:pt x="345" y="8"/>
                  </a:cubicBezTo>
                  <a:moveTo>
                    <a:pt x="345" y="83"/>
                  </a:moveTo>
                  <a:cubicBezTo>
                    <a:pt x="345" y="7"/>
                    <a:pt x="345" y="7"/>
                    <a:pt x="345" y="7"/>
                  </a:cubicBezTo>
                  <a:cubicBezTo>
                    <a:pt x="269" y="7"/>
                    <a:pt x="269" y="7"/>
                    <a:pt x="269" y="7"/>
                  </a:cubicBezTo>
                </a:path>
              </a:pathLst>
            </a:custGeom>
            <a:noFill/>
            <a:ln w="19050" cap="sq">
              <a:solidFill>
                <a:srgbClr val="243A5E"/>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505050"/>
                    </a:gs>
                    <a:gs pos="100000">
                      <a:srgbClr val="505050"/>
                    </a:gs>
                  </a:gsLst>
                  <a:lin ang="5400000" scaled="1"/>
                </a:gradFill>
                <a:effectLst/>
                <a:uLnTx/>
                <a:uFillTx/>
              </a:endParaRPr>
            </a:p>
          </p:txBody>
        </p:sp>
        <p:sp>
          <p:nvSpPr>
            <p:cNvPr id="24" name="Rectangle: Rounded Corners 23">
              <a:extLst>
                <a:ext uri="{FF2B5EF4-FFF2-40B4-BE49-F238E27FC236}">
                  <a16:creationId xmlns:a16="http://schemas.microsoft.com/office/drawing/2014/main" id="{742C3197-E54B-4208-9E35-3DD39A38F9F3}"/>
                </a:ext>
                <a:ext uri="{C183D7F6-B498-43B3-948B-1728B52AA6E4}">
                  <adec:decorative xmlns:adec="http://schemas.microsoft.com/office/drawing/2017/decorative" val="1"/>
                </a:ext>
              </a:extLst>
            </p:cNvPr>
            <p:cNvSpPr/>
            <p:nvPr/>
          </p:nvSpPr>
          <p:spPr>
            <a:xfrm>
              <a:off x="4869461" y="4231488"/>
              <a:ext cx="5016084" cy="1677315"/>
            </a:xfrm>
            <a:prstGeom prst="roundRect">
              <a:avLst>
                <a:gd name="adj" fmla="val 2546"/>
              </a:avLst>
            </a:prstGeom>
            <a:solidFill>
              <a:srgbClr val="FFFFFF"/>
            </a:solidFill>
            <a:ln w="25400" cap="flat" cmpd="sng" algn="ctr">
              <a:solidFill>
                <a:srgbClr val="243A5E"/>
              </a:solidFill>
              <a:prstDash val="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5" name="Rectangle: Rounded Corners 24">
              <a:extLst>
                <a:ext uri="{FF2B5EF4-FFF2-40B4-BE49-F238E27FC236}">
                  <a16:creationId xmlns:a16="http://schemas.microsoft.com/office/drawing/2014/main" id="{4E876A41-769C-4A62-929B-E677AE3ED18B}"/>
                </a:ext>
                <a:ext uri="{C183D7F6-B498-43B3-948B-1728B52AA6E4}">
                  <adec:decorative xmlns:adec="http://schemas.microsoft.com/office/drawing/2017/decorative" val="1"/>
                </a:ext>
              </a:extLst>
            </p:cNvPr>
            <p:cNvSpPr/>
            <p:nvPr/>
          </p:nvSpPr>
          <p:spPr>
            <a:xfrm>
              <a:off x="7457715" y="4357443"/>
              <a:ext cx="2280155" cy="1425404"/>
            </a:xfrm>
            <a:prstGeom prst="roundRect">
              <a:avLst>
                <a:gd name="adj" fmla="val 2546"/>
              </a:avLst>
            </a:prstGeom>
            <a:solidFill>
              <a:srgbClr val="FFFFFF"/>
            </a:solidFill>
            <a:ln w="25400" cap="flat" cmpd="sng" algn="ctr">
              <a:solidFill>
                <a:srgbClr val="243A5E"/>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6" name="TextBox 25">
              <a:extLst>
                <a:ext uri="{FF2B5EF4-FFF2-40B4-BE49-F238E27FC236}">
                  <a16:creationId xmlns:a16="http://schemas.microsoft.com/office/drawing/2014/main" id="{49806DE2-8E40-43C6-ABA8-4A9AE9F3DA0B}"/>
                </a:ext>
              </a:extLst>
            </p:cNvPr>
            <p:cNvSpPr txBox="1"/>
            <p:nvPr/>
          </p:nvSpPr>
          <p:spPr>
            <a:xfrm>
              <a:off x="7464181" y="4974887"/>
              <a:ext cx="2267222" cy="79560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defTabSz="914400">
                <a:defRPr/>
              </a:pPr>
              <a:r>
                <a:rPr lang="en-US" sz="1600" b="1">
                  <a:solidFill>
                    <a:srgbClr val="243A5E"/>
                  </a:solidFill>
                  <a:latin typeface="Segoe UI Semibold" panose="020B0702040204020203" pitchFamily="34" charset="0"/>
                  <a:ea typeface="+mn-lt"/>
                  <a:cs typeface="Segoe UI Semibold" panose="020B0702040204020203" pitchFamily="34" charset="0"/>
                </a:rPr>
                <a:t>Manage</a:t>
              </a:r>
            </a:p>
            <a:p>
              <a:pPr algn="ctr">
                <a:lnSpc>
                  <a:spcPct val="90000"/>
                </a:lnSpc>
                <a:defRPr/>
              </a:pPr>
              <a:r>
                <a:rPr lang="en-US" sz="1100">
                  <a:solidFill>
                    <a:srgbClr val="000000"/>
                  </a:solidFill>
                  <a:ea typeface="+mn-lt"/>
                  <a:cs typeface="Segoe UI" panose="020B0502040204020203" pitchFamily="34" charset="0"/>
                </a:rPr>
                <a:t>Business commitments</a:t>
              </a:r>
            </a:p>
            <a:p>
              <a:pPr algn="ctr">
                <a:lnSpc>
                  <a:spcPct val="90000"/>
                </a:lnSpc>
                <a:defRPr/>
              </a:pPr>
              <a:r>
                <a:rPr lang="en-US" sz="1100">
                  <a:solidFill>
                    <a:srgbClr val="000000"/>
                  </a:solidFill>
                  <a:ea typeface="+mn-lt"/>
                  <a:cs typeface="Segoe UI" panose="020B0502040204020203" pitchFamily="34" charset="0"/>
                </a:rPr>
                <a:t>operations baseline •</a:t>
              </a:r>
              <a:br>
                <a:rPr lang="en-US" sz="1100">
                  <a:solidFill>
                    <a:srgbClr val="000000"/>
                  </a:solidFill>
                  <a:ea typeface="+mn-lt"/>
                  <a:cs typeface="Segoe UI" panose="020B0502040204020203" pitchFamily="34" charset="0"/>
                </a:rPr>
              </a:br>
              <a:r>
                <a:rPr lang="en-US" sz="1100">
                  <a:solidFill>
                    <a:srgbClr val="000000"/>
                  </a:solidFill>
                  <a:ea typeface="+mn-lt"/>
                  <a:cs typeface="Segoe UI" panose="020B0502040204020203" pitchFamily="34" charset="0"/>
                </a:rPr>
                <a:t>Ops maturity</a:t>
              </a:r>
            </a:p>
          </p:txBody>
        </p:sp>
        <p:sp>
          <p:nvSpPr>
            <p:cNvPr id="27" name="Trackers_EADF_bidi">
              <a:extLst>
                <a:ext uri="{FF2B5EF4-FFF2-40B4-BE49-F238E27FC236}">
                  <a16:creationId xmlns:a16="http://schemas.microsoft.com/office/drawing/2014/main" id="{C3D89622-D295-41D6-A4EE-9018C8B94845}"/>
                </a:ext>
                <a:ext uri="{C183D7F6-B498-43B3-948B-1728B52AA6E4}">
                  <adec:decorative xmlns:adec="http://schemas.microsoft.com/office/drawing/2017/decorative" val="1"/>
                </a:ext>
              </a:extLst>
            </p:cNvPr>
            <p:cNvSpPr>
              <a:spLocks noChangeAspect="1" noEditPoints="1"/>
            </p:cNvSpPr>
            <p:nvPr/>
          </p:nvSpPr>
          <p:spPr bwMode="auto">
            <a:xfrm>
              <a:off x="8465876" y="4520267"/>
              <a:ext cx="263832" cy="359746"/>
            </a:xfrm>
            <a:custGeom>
              <a:avLst/>
              <a:gdLst>
                <a:gd name="T0" fmla="*/ 1000 w 2750"/>
                <a:gd name="T1" fmla="*/ 375 h 3750"/>
                <a:gd name="T2" fmla="*/ 1375 w 2750"/>
                <a:gd name="T3" fmla="*/ 0 h 3750"/>
                <a:gd name="T4" fmla="*/ 1750 w 2750"/>
                <a:gd name="T5" fmla="*/ 375 h 3750"/>
                <a:gd name="T6" fmla="*/ 1750 w 2750"/>
                <a:gd name="T7" fmla="*/ 500 h 3750"/>
                <a:gd name="T8" fmla="*/ 2250 w 2750"/>
                <a:gd name="T9" fmla="*/ 500 h 3750"/>
                <a:gd name="T10" fmla="*/ 2250 w 2750"/>
                <a:gd name="T11" fmla="*/ 1000 h 3750"/>
                <a:gd name="T12" fmla="*/ 500 w 2750"/>
                <a:gd name="T13" fmla="*/ 1000 h 3750"/>
                <a:gd name="T14" fmla="*/ 500 w 2750"/>
                <a:gd name="T15" fmla="*/ 500 h 3750"/>
                <a:gd name="T16" fmla="*/ 1000 w 2750"/>
                <a:gd name="T17" fmla="*/ 500 h 3750"/>
                <a:gd name="T18" fmla="*/ 1000 w 2750"/>
                <a:gd name="T19" fmla="*/ 375 h 3750"/>
                <a:gd name="T20" fmla="*/ 500 w 2750"/>
                <a:gd name="T21" fmla="*/ 500 h 3750"/>
                <a:gd name="T22" fmla="*/ 0 w 2750"/>
                <a:gd name="T23" fmla="*/ 500 h 3750"/>
                <a:gd name="T24" fmla="*/ 0 w 2750"/>
                <a:gd name="T25" fmla="*/ 3750 h 3750"/>
                <a:gd name="T26" fmla="*/ 2750 w 2750"/>
                <a:gd name="T27" fmla="*/ 3750 h 3750"/>
                <a:gd name="T28" fmla="*/ 2750 w 2750"/>
                <a:gd name="T29" fmla="*/ 500 h 3750"/>
                <a:gd name="T30" fmla="*/ 2250 w 2750"/>
                <a:gd name="T31" fmla="*/ 500 h 3750"/>
                <a:gd name="T32" fmla="*/ 500 w 2750"/>
                <a:gd name="T33" fmla="*/ 1750 h 3750"/>
                <a:gd name="T34" fmla="*/ 1500 w 2750"/>
                <a:gd name="T35" fmla="*/ 1750 h 3750"/>
                <a:gd name="T36" fmla="*/ 1500 w 2750"/>
                <a:gd name="T37" fmla="*/ 2500 h 3750"/>
                <a:gd name="T38" fmla="*/ 500 w 2750"/>
                <a:gd name="T39" fmla="*/ 2500 h 3750"/>
                <a:gd name="T40" fmla="*/ 1500 w 2750"/>
                <a:gd name="T41" fmla="*/ 3250 h 3750"/>
                <a:gd name="T42" fmla="*/ 500 w 2750"/>
                <a:gd name="T43" fmla="*/ 3250 h 3750"/>
                <a:gd name="T44" fmla="*/ 1750 w 2750"/>
                <a:gd name="T45" fmla="*/ 1500 h 3750"/>
                <a:gd name="T46" fmla="*/ 2000 w 2750"/>
                <a:gd name="T47" fmla="*/ 1750 h 3750"/>
                <a:gd name="T48" fmla="*/ 2375 w 2750"/>
                <a:gd name="T49" fmla="*/ 1375 h 3750"/>
                <a:gd name="T50" fmla="*/ 1750 w 2750"/>
                <a:gd name="T51" fmla="*/ 2250 h 3750"/>
                <a:gd name="T52" fmla="*/ 2000 w 2750"/>
                <a:gd name="T53" fmla="*/ 2500 h 3750"/>
                <a:gd name="T54" fmla="*/ 2375 w 2750"/>
                <a:gd name="T55" fmla="*/ 2125 h 3750"/>
                <a:gd name="T56" fmla="*/ 1750 w 2750"/>
                <a:gd name="T57" fmla="*/ 3000 h 3750"/>
                <a:gd name="T58" fmla="*/ 2000 w 2750"/>
                <a:gd name="T59" fmla="*/ 3250 h 3750"/>
                <a:gd name="T60" fmla="*/ 2375 w 2750"/>
                <a:gd name="T61" fmla="*/ 28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50" h="3750">
                  <a:moveTo>
                    <a:pt x="1000" y="375"/>
                  </a:moveTo>
                  <a:cubicBezTo>
                    <a:pt x="1000" y="168"/>
                    <a:pt x="1168" y="0"/>
                    <a:pt x="1375" y="0"/>
                  </a:cubicBezTo>
                  <a:cubicBezTo>
                    <a:pt x="1582" y="0"/>
                    <a:pt x="1750" y="168"/>
                    <a:pt x="1750" y="375"/>
                  </a:cubicBezTo>
                  <a:cubicBezTo>
                    <a:pt x="1750" y="500"/>
                    <a:pt x="1750" y="500"/>
                    <a:pt x="1750" y="500"/>
                  </a:cubicBezTo>
                  <a:cubicBezTo>
                    <a:pt x="2250" y="500"/>
                    <a:pt x="2250" y="500"/>
                    <a:pt x="2250" y="500"/>
                  </a:cubicBezTo>
                  <a:cubicBezTo>
                    <a:pt x="2250" y="1000"/>
                    <a:pt x="2250" y="1000"/>
                    <a:pt x="2250" y="1000"/>
                  </a:cubicBezTo>
                  <a:cubicBezTo>
                    <a:pt x="500" y="1000"/>
                    <a:pt x="500" y="1000"/>
                    <a:pt x="500" y="1000"/>
                  </a:cubicBezTo>
                  <a:cubicBezTo>
                    <a:pt x="500" y="500"/>
                    <a:pt x="500" y="500"/>
                    <a:pt x="500" y="500"/>
                  </a:cubicBezTo>
                  <a:cubicBezTo>
                    <a:pt x="1000" y="500"/>
                    <a:pt x="1000" y="500"/>
                    <a:pt x="1000" y="500"/>
                  </a:cubicBezTo>
                  <a:lnTo>
                    <a:pt x="1000" y="375"/>
                  </a:lnTo>
                  <a:close/>
                  <a:moveTo>
                    <a:pt x="500" y="500"/>
                  </a:moveTo>
                  <a:cubicBezTo>
                    <a:pt x="0" y="500"/>
                    <a:pt x="0" y="500"/>
                    <a:pt x="0" y="500"/>
                  </a:cubicBezTo>
                  <a:cubicBezTo>
                    <a:pt x="0" y="3750"/>
                    <a:pt x="0" y="3750"/>
                    <a:pt x="0" y="3750"/>
                  </a:cubicBezTo>
                  <a:cubicBezTo>
                    <a:pt x="2750" y="3750"/>
                    <a:pt x="2750" y="3750"/>
                    <a:pt x="2750" y="3750"/>
                  </a:cubicBezTo>
                  <a:cubicBezTo>
                    <a:pt x="2750" y="500"/>
                    <a:pt x="2750" y="500"/>
                    <a:pt x="2750" y="500"/>
                  </a:cubicBezTo>
                  <a:cubicBezTo>
                    <a:pt x="2250" y="500"/>
                    <a:pt x="2250" y="500"/>
                    <a:pt x="2250" y="500"/>
                  </a:cubicBezTo>
                  <a:moveTo>
                    <a:pt x="500" y="1750"/>
                  </a:moveTo>
                  <a:cubicBezTo>
                    <a:pt x="1500" y="1750"/>
                    <a:pt x="1500" y="1750"/>
                    <a:pt x="1500" y="1750"/>
                  </a:cubicBezTo>
                  <a:moveTo>
                    <a:pt x="1500" y="2500"/>
                  </a:moveTo>
                  <a:cubicBezTo>
                    <a:pt x="500" y="2500"/>
                    <a:pt x="500" y="2500"/>
                    <a:pt x="500" y="2500"/>
                  </a:cubicBezTo>
                  <a:moveTo>
                    <a:pt x="1500" y="3250"/>
                  </a:moveTo>
                  <a:cubicBezTo>
                    <a:pt x="500" y="3250"/>
                    <a:pt x="500" y="3250"/>
                    <a:pt x="500" y="3250"/>
                  </a:cubicBezTo>
                  <a:moveTo>
                    <a:pt x="1750" y="1500"/>
                  </a:moveTo>
                  <a:cubicBezTo>
                    <a:pt x="2000" y="1750"/>
                    <a:pt x="2000" y="1750"/>
                    <a:pt x="2000" y="1750"/>
                  </a:cubicBezTo>
                  <a:cubicBezTo>
                    <a:pt x="2375" y="1375"/>
                    <a:pt x="2375" y="1375"/>
                    <a:pt x="2375" y="1375"/>
                  </a:cubicBezTo>
                  <a:moveTo>
                    <a:pt x="1750" y="2250"/>
                  </a:moveTo>
                  <a:cubicBezTo>
                    <a:pt x="2000" y="2500"/>
                    <a:pt x="2000" y="2500"/>
                    <a:pt x="2000" y="2500"/>
                  </a:cubicBezTo>
                  <a:cubicBezTo>
                    <a:pt x="2375" y="2125"/>
                    <a:pt x="2375" y="2125"/>
                    <a:pt x="2375" y="2125"/>
                  </a:cubicBezTo>
                  <a:moveTo>
                    <a:pt x="1750" y="3000"/>
                  </a:moveTo>
                  <a:cubicBezTo>
                    <a:pt x="2000" y="3250"/>
                    <a:pt x="2000" y="3250"/>
                    <a:pt x="2000" y="3250"/>
                  </a:cubicBezTo>
                  <a:cubicBezTo>
                    <a:pt x="2375" y="2875"/>
                    <a:pt x="2375" y="2875"/>
                    <a:pt x="2375" y="2875"/>
                  </a:cubicBezTo>
                </a:path>
              </a:pathLst>
            </a:custGeom>
            <a:noFill/>
            <a:ln w="19050" cap="flat">
              <a:solidFill>
                <a:srgbClr val="243A5E"/>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8" name="Rectangle: Rounded Corners 27">
              <a:extLst>
                <a:ext uri="{FF2B5EF4-FFF2-40B4-BE49-F238E27FC236}">
                  <a16:creationId xmlns:a16="http://schemas.microsoft.com/office/drawing/2014/main" id="{9FF7E73B-EBA9-4F62-B1A0-16609D96D1D7}"/>
                </a:ext>
                <a:ext uri="{C183D7F6-B498-43B3-948B-1728B52AA6E4}">
                  <adec:decorative xmlns:adec="http://schemas.microsoft.com/office/drawing/2017/decorative" val="1"/>
                </a:ext>
              </a:extLst>
            </p:cNvPr>
            <p:cNvSpPr/>
            <p:nvPr/>
          </p:nvSpPr>
          <p:spPr>
            <a:xfrm>
              <a:off x="5017136" y="4357443"/>
              <a:ext cx="2280155" cy="1425404"/>
            </a:xfrm>
            <a:prstGeom prst="roundRect">
              <a:avLst>
                <a:gd name="adj" fmla="val 2546"/>
              </a:avLst>
            </a:prstGeom>
            <a:solidFill>
              <a:srgbClr val="FFFFFF"/>
            </a:solidFill>
            <a:ln w="25400" cap="flat" cmpd="sng" algn="ctr">
              <a:solidFill>
                <a:srgbClr val="243A5E"/>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9" name="TextBox 28">
              <a:extLst>
                <a:ext uri="{FF2B5EF4-FFF2-40B4-BE49-F238E27FC236}">
                  <a16:creationId xmlns:a16="http://schemas.microsoft.com/office/drawing/2014/main" id="{29444E99-C622-438C-98F3-D1C01C869B84}"/>
                </a:ext>
              </a:extLst>
            </p:cNvPr>
            <p:cNvSpPr txBox="1"/>
            <p:nvPr/>
          </p:nvSpPr>
          <p:spPr>
            <a:xfrm>
              <a:off x="5130804" y="4974887"/>
              <a:ext cx="2052818" cy="77098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defTabSz="914400">
                <a:lnSpc>
                  <a:spcPct val="90000"/>
                </a:lnSpc>
                <a:defRPr/>
              </a:pPr>
              <a:r>
                <a:rPr lang="en-US" sz="1600" b="1">
                  <a:solidFill>
                    <a:srgbClr val="243A5E"/>
                  </a:solidFill>
                  <a:latin typeface="Segoe UI Semibold" panose="020B0702040204020203" pitchFamily="34" charset="0"/>
                  <a:ea typeface="+mn-lt"/>
                  <a:cs typeface="Segoe UI Semibold" panose="020B0702040204020203" pitchFamily="34" charset="0"/>
                </a:rPr>
                <a:t>Govern</a:t>
              </a:r>
            </a:p>
            <a:p>
              <a:pPr algn="ctr">
                <a:lnSpc>
                  <a:spcPct val="90000"/>
                </a:lnSpc>
                <a:defRPr/>
              </a:pPr>
              <a:r>
                <a:rPr lang="en-US" sz="1100">
                  <a:solidFill>
                    <a:srgbClr val="000000"/>
                  </a:solidFill>
                  <a:ea typeface="+mn-lt"/>
                  <a:cs typeface="Segoe UI" panose="020B0502040204020203" pitchFamily="34" charset="0"/>
                </a:rPr>
                <a:t>Methodology • Benchmark</a:t>
              </a:r>
            </a:p>
            <a:p>
              <a:pPr algn="ctr">
                <a:lnSpc>
                  <a:spcPct val="90000"/>
                </a:lnSpc>
                <a:defRPr/>
              </a:pPr>
              <a:r>
                <a:rPr lang="en-US" sz="1100">
                  <a:solidFill>
                    <a:srgbClr val="000000"/>
                  </a:solidFill>
                  <a:ea typeface="+mn-lt"/>
                  <a:cs typeface="Segoe UI" panose="020B0502040204020203" pitchFamily="34" charset="0"/>
                </a:rPr>
                <a:t>initial best practice • Governance maturity</a:t>
              </a:r>
            </a:p>
          </p:txBody>
        </p:sp>
        <p:sp>
          <p:nvSpPr>
            <p:cNvPr id="30" name="Org_ECA6">
              <a:extLst>
                <a:ext uri="{FF2B5EF4-FFF2-40B4-BE49-F238E27FC236}">
                  <a16:creationId xmlns:a16="http://schemas.microsoft.com/office/drawing/2014/main" id="{CD9805DF-1FFC-4175-899B-9A33A494EB42}"/>
                </a:ext>
                <a:ext uri="{C183D7F6-B498-43B3-948B-1728B52AA6E4}">
                  <adec:decorative xmlns:adec="http://schemas.microsoft.com/office/drawing/2017/decorative" val="1"/>
                </a:ext>
              </a:extLst>
            </p:cNvPr>
            <p:cNvSpPr>
              <a:spLocks noChangeAspect="1" noEditPoints="1"/>
            </p:cNvSpPr>
            <p:nvPr/>
          </p:nvSpPr>
          <p:spPr bwMode="auto">
            <a:xfrm>
              <a:off x="5977428" y="4520267"/>
              <a:ext cx="359570" cy="359746"/>
            </a:xfrm>
            <a:custGeom>
              <a:avLst/>
              <a:gdLst>
                <a:gd name="T0" fmla="*/ 1177 w 4117"/>
                <a:gd name="T1" fmla="*/ 4119 h 4119"/>
                <a:gd name="T2" fmla="*/ 0 w 4117"/>
                <a:gd name="T3" fmla="*/ 4119 h 4119"/>
                <a:gd name="T4" fmla="*/ 0 w 4117"/>
                <a:gd name="T5" fmla="*/ 2942 h 4119"/>
                <a:gd name="T6" fmla="*/ 1177 w 4117"/>
                <a:gd name="T7" fmla="*/ 2942 h 4119"/>
                <a:gd name="T8" fmla="*/ 1177 w 4117"/>
                <a:gd name="T9" fmla="*/ 4119 h 4119"/>
                <a:gd name="T10" fmla="*/ 4117 w 4117"/>
                <a:gd name="T11" fmla="*/ 2942 h 4119"/>
                <a:gd name="T12" fmla="*/ 2941 w 4117"/>
                <a:gd name="T13" fmla="*/ 2942 h 4119"/>
                <a:gd name="T14" fmla="*/ 2941 w 4117"/>
                <a:gd name="T15" fmla="*/ 4119 h 4119"/>
                <a:gd name="T16" fmla="*/ 4117 w 4117"/>
                <a:gd name="T17" fmla="*/ 4119 h 4119"/>
                <a:gd name="T18" fmla="*/ 4117 w 4117"/>
                <a:gd name="T19" fmla="*/ 2942 h 4119"/>
                <a:gd name="T20" fmla="*/ 2647 w 4117"/>
                <a:gd name="T21" fmla="*/ 0 h 4119"/>
                <a:gd name="T22" fmla="*/ 1471 w 4117"/>
                <a:gd name="T23" fmla="*/ 0 h 4119"/>
                <a:gd name="T24" fmla="*/ 1471 w 4117"/>
                <a:gd name="T25" fmla="*/ 1177 h 4119"/>
                <a:gd name="T26" fmla="*/ 2647 w 4117"/>
                <a:gd name="T27" fmla="*/ 1177 h 4119"/>
                <a:gd name="T28" fmla="*/ 2647 w 4117"/>
                <a:gd name="T29" fmla="*/ 0 h 4119"/>
                <a:gd name="T30" fmla="*/ 2059 w 4117"/>
                <a:gd name="T31" fmla="*/ 1177 h 4119"/>
                <a:gd name="T32" fmla="*/ 2059 w 4117"/>
                <a:gd name="T33" fmla="*/ 2060 h 4119"/>
                <a:gd name="T34" fmla="*/ 3529 w 4117"/>
                <a:gd name="T35" fmla="*/ 2942 h 4119"/>
                <a:gd name="T36" fmla="*/ 3529 w 4117"/>
                <a:gd name="T37" fmla="*/ 2060 h 4119"/>
                <a:gd name="T38" fmla="*/ 588 w 4117"/>
                <a:gd name="T39" fmla="*/ 2060 h 4119"/>
                <a:gd name="T40" fmla="*/ 588 w 4117"/>
                <a:gd name="T41" fmla="*/ 2942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17" h="4119">
                  <a:moveTo>
                    <a:pt x="1177" y="4119"/>
                  </a:moveTo>
                  <a:lnTo>
                    <a:pt x="0" y="4119"/>
                  </a:lnTo>
                  <a:lnTo>
                    <a:pt x="0" y="2942"/>
                  </a:lnTo>
                  <a:lnTo>
                    <a:pt x="1177" y="2942"/>
                  </a:lnTo>
                  <a:lnTo>
                    <a:pt x="1177" y="4119"/>
                  </a:lnTo>
                  <a:moveTo>
                    <a:pt x="4117" y="2942"/>
                  </a:moveTo>
                  <a:lnTo>
                    <a:pt x="2941" y="2942"/>
                  </a:lnTo>
                  <a:lnTo>
                    <a:pt x="2941" y="4119"/>
                  </a:lnTo>
                  <a:lnTo>
                    <a:pt x="4117" y="4119"/>
                  </a:lnTo>
                  <a:lnTo>
                    <a:pt x="4117" y="2942"/>
                  </a:lnTo>
                  <a:moveTo>
                    <a:pt x="2647" y="0"/>
                  </a:moveTo>
                  <a:lnTo>
                    <a:pt x="1471" y="0"/>
                  </a:lnTo>
                  <a:lnTo>
                    <a:pt x="1471" y="1177"/>
                  </a:lnTo>
                  <a:lnTo>
                    <a:pt x="2647" y="1177"/>
                  </a:lnTo>
                  <a:lnTo>
                    <a:pt x="2647" y="0"/>
                  </a:lnTo>
                  <a:moveTo>
                    <a:pt x="2059" y="1177"/>
                  </a:moveTo>
                  <a:lnTo>
                    <a:pt x="2059" y="2060"/>
                  </a:lnTo>
                  <a:moveTo>
                    <a:pt x="3529" y="2942"/>
                  </a:moveTo>
                  <a:lnTo>
                    <a:pt x="3529" y="2060"/>
                  </a:lnTo>
                  <a:lnTo>
                    <a:pt x="588" y="2060"/>
                  </a:lnTo>
                  <a:lnTo>
                    <a:pt x="588" y="2942"/>
                  </a:lnTo>
                </a:path>
              </a:pathLst>
            </a:custGeom>
            <a:noFill/>
            <a:ln w="19050" cap="sq">
              <a:solidFill>
                <a:srgbClr val="243A5E"/>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lin ang="5400000" scaled="1"/>
                </a:gradFill>
                <a:effectLst/>
                <a:uLnTx/>
                <a:uFillTx/>
              </a:endParaRPr>
            </a:p>
          </p:txBody>
        </p:sp>
        <p:sp>
          <p:nvSpPr>
            <p:cNvPr id="31" name="TextBox 30">
              <a:extLst>
                <a:ext uri="{FF2B5EF4-FFF2-40B4-BE49-F238E27FC236}">
                  <a16:creationId xmlns:a16="http://schemas.microsoft.com/office/drawing/2014/main" id="{58990A2E-2A20-4CB5-9C04-A42396138D68}"/>
                </a:ext>
              </a:extLst>
            </p:cNvPr>
            <p:cNvSpPr txBox="1"/>
            <p:nvPr/>
          </p:nvSpPr>
          <p:spPr>
            <a:xfrm>
              <a:off x="9417990" y="2094664"/>
              <a:ext cx="165032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defTabSz="914400">
                <a:defRPr/>
              </a:pPr>
              <a:r>
                <a:rPr lang="en-US" sz="1200" b="1">
                  <a:solidFill>
                    <a:srgbClr val="243A5E"/>
                  </a:solidFill>
                  <a:latin typeface="Segoe UI Semibold" panose="020B0702040204020203" pitchFamily="34" charset="0"/>
                  <a:ea typeface="+mn-lt"/>
                  <a:cs typeface="Segoe UI Semibold" panose="020B0702040204020203" pitchFamily="34" charset="0"/>
                </a:rPr>
                <a:t>Migrate</a:t>
              </a:r>
            </a:p>
            <a:p>
              <a:pPr>
                <a:defRPr/>
              </a:pPr>
              <a:r>
                <a:rPr lang="en-US" sz="1000">
                  <a:solidFill>
                    <a:srgbClr val="000000"/>
                  </a:solidFill>
                  <a:ea typeface="+mn-lt"/>
                  <a:cs typeface="Segoe UI" panose="020B0502040204020203" pitchFamily="34" charset="0"/>
                </a:rPr>
                <a:t>• First workload migration</a:t>
              </a:r>
            </a:p>
            <a:p>
              <a:pPr>
                <a:defRPr/>
              </a:pPr>
              <a:r>
                <a:rPr lang="en-US" sz="1000">
                  <a:solidFill>
                    <a:srgbClr val="000000"/>
                  </a:solidFill>
                  <a:ea typeface="+mn-lt"/>
                  <a:cs typeface="Segoe UI" panose="020B0502040204020203" pitchFamily="34" charset="0"/>
                </a:rPr>
                <a:t>• Expanded scenarios</a:t>
              </a:r>
            </a:p>
            <a:p>
              <a:pPr>
                <a:defRPr/>
              </a:pPr>
              <a:r>
                <a:rPr lang="en-US" sz="1000">
                  <a:solidFill>
                    <a:srgbClr val="000000"/>
                  </a:solidFill>
                  <a:ea typeface="+mn-lt"/>
                  <a:cs typeface="Segoe UI" panose="020B0502040204020203" pitchFamily="34" charset="0"/>
                </a:rPr>
                <a:t>• Best practice validation</a:t>
              </a:r>
            </a:p>
            <a:p>
              <a:pPr>
                <a:defRPr/>
              </a:pPr>
              <a:r>
                <a:rPr lang="en-US" sz="1000">
                  <a:solidFill>
                    <a:srgbClr val="000000"/>
                  </a:solidFill>
                  <a:ea typeface="+mn-lt"/>
                  <a:cs typeface="Segoe UI" panose="020B0502040204020203" pitchFamily="34" charset="0"/>
                </a:rPr>
                <a:t>• Process improvements</a:t>
              </a:r>
            </a:p>
          </p:txBody>
        </p:sp>
        <p:sp>
          <p:nvSpPr>
            <p:cNvPr id="32" name="TextBox 31">
              <a:extLst>
                <a:ext uri="{FF2B5EF4-FFF2-40B4-BE49-F238E27FC236}">
                  <a16:creationId xmlns:a16="http://schemas.microsoft.com/office/drawing/2014/main" id="{338A3192-2AB8-4B33-ABA9-5FFAE72DEB72}"/>
                </a:ext>
              </a:extLst>
            </p:cNvPr>
            <p:cNvSpPr txBox="1"/>
            <p:nvPr/>
          </p:nvSpPr>
          <p:spPr>
            <a:xfrm>
              <a:off x="9425020" y="2937154"/>
              <a:ext cx="1610929" cy="89255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defTabSz="914400">
                <a:defRPr/>
              </a:pPr>
              <a:r>
                <a:rPr lang="en-US" sz="1200" b="1">
                  <a:solidFill>
                    <a:srgbClr val="243A5E"/>
                  </a:solidFill>
                  <a:latin typeface="Segoe UI Semibold" panose="020B0702040204020203" pitchFamily="34" charset="0"/>
                  <a:ea typeface="+mn-lt"/>
                  <a:cs typeface="Segoe UI Semibold" panose="020B0702040204020203" pitchFamily="34" charset="0"/>
                </a:rPr>
                <a:t>Innovate</a:t>
              </a:r>
            </a:p>
            <a:p>
              <a:pPr>
                <a:defRPr/>
              </a:pPr>
              <a:r>
                <a:rPr lang="en-US" sz="1000">
                  <a:solidFill>
                    <a:srgbClr val="000000"/>
                  </a:solidFill>
                  <a:ea typeface="+mn-lt"/>
                  <a:cs typeface="Segoe UI" panose="020B0502040204020203" pitchFamily="34" charset="0"/>
                </a:rPr>
                <a:t>• Innovation guide</a:t>
              </a:r>
            </a:p>
            <a:p>
              <a:pPr>
                <a:defRPr/>
              </a:pPr>
              <a:r>
                <a:rPr lang="en-US" sz="1000">
                  <a:solidFill>
                    <a:srgbClr val="000000"/>
                  </a:solidFill>
                  <a:ea typeface="+mn-lt"/>
                  <a:cs typeface="Segoe UI" panose="020B0502040204020203" pitchFamily="34" charset="0"/>
                </a:rPr>
                <a:t>• Expanded scenarios</a:t>
              </a:r>
            </a:p>
            <a:p>
              <a:pPr>
                <a:defRPr/>
              </a:pPr>
              <a:r>
                <a:rPr lang="en-US" sz="1000">
                  <a:solidFill>
                    <a:srgbClr val="000000"/>
                  </a:solidFill>
                  <a:ea typeface="+mn-lt"/>
                  <a:cs typeface="Segoe UI" panose="020B0502040204020203" pitchFamily="34" charset="0"/>
                </a:rPr>
                <a:t>• Best practice validation</a:t>
              </a:r>
            </a:p>
            <a:p>
              <a:pPr>
                <a:defRPr/>
              </a:pPr>
              <a:r>
                <a:rPr lang="en-US" sz="1000">
                  <a:solidFill>
                    <a:srgbClr val="000000"/>
                  </a:solidFill>
                  <a:ea typeface="+mn-lt"/>
                  <a:cs typeface="Segoe UI" panose="020B0502040204020203" pitchFamily="34" charset="0"/>
                </a:rPr>
                <a:t>• Process improvements</a:t>
              </a:r>
            </a:p>
          </p:txBody>
        </p:sp>
        <p:sp>
          <p:nvSpPr>
            <p:cNvPr id="33" name="arrow_25">
              <a:extLst>
                <a:ext uri="{FF2B5EF4-FFF2-40B4-BE49-F238E27FC236}">
                  <a16:creationId xmlns:a16="http://schemas.microsoft.com/office/drawing/2014/main" id="{4FCFEBA1-8B10-44BA-816C-318D6C0E95DB}"/>
                </a:ext>
                <a:ext uri="{C183D7F6-B498-43B3-948B-1728B52AA6E4}">
                  <adec:decorative xmlns:adec="http://schemas.microsoft.com/office/drawing/2017/decorative" val="1"/>
                </a:ext>
              </a:extLst>
            </p:cNvPr>
            <p:cNvSpPr>
              <a:spLocks noChangeAspect="1" noEditPoints="1"/>
            </p:cNvSpPr>
            <p:nvPr/>
          </p:nvSpPr>
          <p:spPr bwMode="auto">
            <a:xfrm>
              <a:off x="9202122" y="2195021"/>
              <a:ext cx="155639" cy="171100"/>
            </a:xfrm>
            <a:custGeom>
              <a:avLst/>
              <a:gdLst>
                <a:gd name="T0" fmla="*/ 58 w 219"/>
                <a:gd name="T1" fmla="*/ 0 h 242"/>
                <a:gd name="T2" fmla="*/ 219 w 219"/>
                <a:gd name="T3" fmla="*/ 0 h 242"/>
                <a:gd name="T4" fmla="*/ 219 w 219"/>
                <a:gd name="T5" fmla="*/ 157 h 242"/>
                <a:gd name="T6" fmla="*/ 219 w 219"/>
                <a:gd name="T7" fmla="*/ 0 h 242"/>
                <a:gd name="T8" fmla="*/ 4 w 219"/>
                <a:gd name="T9" fmla="*/ 233 h 242"/>
                <a:gd name="T10" fmla="*/ 0 w 219"/>
                <a:gd name="T11" fmla="*/ 242 h 242"/>
                <a:gd name="T12" fmla="*/ 0 w 219"/>
                <a:gd name="T13" fmla="*/ 242 h 242"/>
                <a:gd name="T14" fmla="*/ 0 w 219"/>
                <a:gd name="T15" fmla="*/ 242 h 2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9" h="242">
                  <a:moveTo>
                    <a:pt x="58" y="0"/>
                  </a:moveTo>
                  <a:cubicBezTo>
                    <a:pt x="219" y="0"/>
                    <a:pt x="219" y="0"/>
                    <a:pt x="219" y="0"/>
                  </a:cubicBezTo>
                  <a:cubicBezTo>
                    <a:pt x="219" y="157"/>
                    <a:pt x="219" y="157"/>
                    <a:pt x="219" y="157"/>
                  </a:cubicBezTo>
                  <a:moveTo>
                    <a:pt x="219" y="0"/>
                  </a:moveTo>
                  <a:cubicBezTo>
                    <a:pt x="133" y="61"/>
                    <a:pt x="54" y="143"/>
                    <a:pt x="4" y="233"/>
                  </a:cubicBezTo>
                  <a:cubicBezTo>
                    <a:pt x="0" y="242"/>
                    <a:pt x="0" y="242"/>
                    <a:pt x="0" y="242"/>
                  </a:cubicBezTo>
                  <a:cubicBezTo>
                    <a:pt x="0" y="242"/>
                    <a:pt x="0" y="242"/>
                    <a:pt x="0" y="242"/>
                  </a:cubicBezTo>
                  <a:cubicBezTo>
                    <a:pt x="0" y="242"/>
                    <a:pt x="0" y="242"/>
                    <a:pt x="0" y="242"/>
                  </a:cubicBezTo>
                </a:path>
              </a:pathLst>
            </a:custGeom>
            <a:noFill/>
            <a:ln w="19050" cap="sq">
              <a:solidFill>
                <a:srgbClr val="243A5E"/>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lin ang="5400000" scaled="1"/>
                </a:gradFill>
                <a:effectLst/>
                <a:uLnTx/>
                <a:uFillTx/>
              </a:endParaRPr>
            </a:p>
          </p:txBody>
        </p:sp>
        <p:sp>
          <p:nvSpPr>
            <p:cNvPr id="34" name="circle_2">
              <a:extLst>
                <a:ext uri="{FF2B5EF4-FFF2-40B4-BE49-F238E27FC236}">
                  <a16:creationId xmlns:a16="http://schemas.microsoft.com/office/drawing/2014/main" id="{D34F927A-DB78-4325-9A94-8EE68DF3BDAE}"/>
                </a:ext>
                <a:ext uri="{C183D7F6-B498-43B3-948B-1728B52AA6E4}">
                  <adec:decorative xmlns:adec="http://schemas.microsoft.com/office/drawing/2017/decorative" val="1"/>
                </a:ext>
              </a:extLst>
            </p:cNvPr>
            <p:cNvSpPr>
              <a:spLocks noChangeAspect="1" noEditPoints="1"/>
            </p:cNvSpPr>
            <p:nvPr/>
          </p:nvSpPr>
          <p:spPr bwMode="auto">
            <a:xfrm>
              <a:off x="9159902" y="3027281"/>
              <a:ext cx="240079" cy="226741"/>
            </a:xfrm>
            <a:custGeom>
              <a:avLst/>
              <a:gdLst>
                <a:gd name="T0" fmla="*/ 0 w 335"/>
                <a:gd name="T1" fmla="*/ 205 h 316"/>
                <a:gd name="T2" fmla="*/ 111 w 335"/>
                <a:gd name="T3" fmla="*/ 94 h 316"/>
                <a:gd name="T4" fmla="*/ 222 w 335"/>
                <a:gd name="T5" fmla="*/ 205 h 316"/>
                <a:gd name="T6" fmla="*/ 111 w 335"/>
                <a:gd name="T7" fmla="*/ 316 h 316"/>
                <a:gd name="T8" fmla="*/ 0 w 335"/>
                <a:gd name="T9" fmla="*/ 205 h 316"/>
                <a:gd name="T10" fmla="*/ 224 w 335"/>
                <a:gd name="T11" fmla="*/ 316 h 316"/>
                <a:gd name="T12" fmla="*/ 335 w 335"/>
                <a:gd name="T13" fmla="*/ 205 h 316"/>
                <a:gd name="T14" fmla="*/ 224 w 335"/>
                <a:gd name="T15" fmla="*/ 94 h 316"/>
                <a:gd name="T16" fmla="*/ 113 w 335"/>
                <a:gd name="T17" fmla="*/ 205 h 316"/>
                <a:gd name="T18" fmla="*/ 224 w 335"/>
                <a:gd name="T19" fmla="*/ 316 h 316"/>
                <a:gd name="T20" fmla="*/ 167 w 335"/>
                <a:gd name="T21" fmla="*/ 223 h 316"/>
                <a:gd name="T22" fmla="*/ 279 w 335"/>
                <a:gd name="T23" fmla="*/ 111 h 316"/>
                <a:gd name="T24" fmla="*/ 167 w 335"/>
                <a:gd name="T25" fmla="*/ 0 h 316"/>
                <a:gd name="T26" fmla="*/ 56 w 335"/>
                <a:gd name="T27" fmla="*/ 111 h 316"/>
                <a:gd name="T28" fmla="*/ 167 w 335"/>
                <a:gd name="T29" fmla="*/ 223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35" h="316">
                  <a:moveTo>
                    <a:pt x="0" y="205"/>
                  </a:moveTo>
                  <a:cubicBezTo>
                    <a:pt x="0" y="143"/>
                    <a:pt x="49" y="94"/>
                    <a:pt x="111" y="94"/>
                  </a:cubicBezTo>
                  <a:cubicBezTo>
                    <a:pt x="172" y="94"/>
                    <a:pt x="222" y="143"/>
                    <a:pt x="222" y="205"/>
                  </a:cubicBezTo>
                  <a:cubicBezTo>
                    <a:pt x="222" y="266"/>
                    <a:pt x="172" y="316"/>
                    <a:pt x="111" y="316"/>
                  </a:cubicBezTo>
                  <a:cubicBezTo>
                    <a:pt x="49" y="316"/>
                    <a:pt x="0" y="266"/>
                    <a:pt x="0" y="205"/>
                  </a:cubicBezTo>
                  <a:close/>
                  <a:moveTo>
                    <a:pt x="224" y="316"/>
                  </a:moveTo>
                  <a:cubicBezTo>
                    <a:pt x="285" y="316"/>
                    <a:pt x="335" y="266"/>
                    <a:pt x="335" y="205"/>
                  </a:cubicBezTo>
                  <a:cubicBezTo>
                    <a:pt x="335" y="143"/>
                    <a:pt x="285" y="94"/>
                    <a:pt x="224" y="94"/>
                  </a:cubicBezTo>
                  <a:cubicBezTo>
                    <a:pt x="162" y="94"/>
                    <a:pt x="113" y="143"/>
                    <a:pt x="113" y="205"/>
                  </a:cubicBezTo>
                  <a:cubicBezTo>
                    <a:pt x="113" y="266"/>
                    <a:pt x="162" y="316"/>
                    <a:pt x="224" y="316"/>
                  </a:cubicBezTo>
                  <a:close/>
                  <a:moveTo>
                    <a:pt x="167" y="223"/>
                  </a:moveTo>
                  <a:cubicBezTo>
                    <a:pt x="229" y="223"/>
                    <a:pt x="279" y="173"/>
                    <a:pt x="279" y="111"/>
                  </a:cubicBezTo>
                  <a:cubicBezTo>
                    <a:pt x="279" y="50"/>
                    <a:pt x="229" y="0"/>
                    <a:pt x="167" y="0"/>
                  </a:cubicBezTo>
                  <a:cubicBezTo>
                    <a:pt x="106" y="0"/>
                    <a:pt x="56" y="50"/>
                    <a:pt x="56" y="111"/>
                  </a:cubicBezTo>
                  <a:cubicBezTo>
                    <a:pt x="56" y="173"/>
                    <a:pt x="106" y="223"/>
                    <a:pt x="167" y="223"/>
                  </a:cubicBezTo>
                  <a:close/>
                </a:path>
              </a:pathLst>
            </a:custGeom>
            <a:noFill/>
            <a:ln w="19050" cap="sq">
              <a:solidFill>
                <a:srgbClr val="243A5E"/>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lin ang="5400000" scaled="1"/>
                </a:gradFill>
                <a:effectLst/>
                <a:uLnTx/>
                <a:uFillTx/>
              </a:endParaRPr>
            </a:p>
          </p:txBody>
        </p:sp>
        <p:cxnSp>
          <p:nvCxnSpPr>
            <p:cNvPr id="35" name="Straight Arrow Connector 34" descr="Right facing arrow">
              <a:extLst>
                <a:ext uri="{FF2B5EF4-FFF2-40B4-BE49-F238E27FC236}">
                  <a16:creationId xmlns:a16="http://schemas.microsoft.com/office/drawing/2014/main" id="{BCA5DFB3-0C94-4A62-97FF-FEEF624F18A1}"/>
                </a:ext>
              </a:extLst>
            </p:cNvPr>
            <p:cNvCxnSpPr>
              <a:cxnSpLocks/>
              <a:endCxn id="14" idx="1"/>
            </p:cNvCxnSpPr>
            <p:nvPr/>
          </p:nvCxnSpPr>
          <p:spPr>
            <a:xfrm>
              <a:off x="2995613" y="2641369"/>
              <a:ext cx="475985" cy="0"/>
            </a:xfrm>
            <a:prstGeom prst="straightConnector1">
              <a:avLst/>
            </a:prstGeom>
            <a:noFill/>
            <a:ln w="25400" cap="flat" cmpd="sng" algn="ctr">
              <a:solidFill>
                <a:srgbClr val="0078D4"/>
              </a:solidFill>
              <a:prstDash val="solid"/>
              <a:headEnd type="none" w="med" len="sm"/>
              <a:tailEnd type="arrow" w="med" len="sm"/>
            </a:ln>
            <a:effectLst/>
          </p:spPr>
        </p:cxnSp>
        <p:cxnSp>
          <p:nvCxnSpPr>
            <p:cNvPr id="36" name="Straight Arrow Connector 35" descr="Right facing arrow">
              <a:extLst>
                <a:ext uri="{FF2B5EF4-FFF2-40B4-BE49-F238E27FC236}">
                  <a16:creationId xmlns:a16="http://schemas.microsoft.com/office/drawing/2014/main" id="{BB768B92-8ED7-46E9-B527-1A22BC8985A2}"/>
                </a:ext>
              </a:extLst>
            </p:cNvPr>
            <p:cNvCxnSpPr>
              <a:cxnSpLocks/>
              <a:endCxn id="12" idx="1"/>
            </p:cNvCxnSpPr>
            <p:nvPr/>
          </p:nvCxnSpPr>
          <p:spPr>
            <a:xfrm>
              <a:off x="5751513" y="2641369"/>
              <a:ext cx="462615" cy="0"/>
            </a:xfrm>
            <a:prstGeom prst="straightConnector1">
              <a:avLst/>
            </a:prstGeom>
            <a:noFill/>
            <a:ln w="25400" cap="flat" cmpd="sng" algn="ctr">
              <a:solidFill>
                <a:srgbClr val="0078D4"/>
              </a:solidFill>
              <a:prstDash val="solid"/>
              <a:headEnd type="none" w="med" len="sm"/>
              <a:tailEnd type="arrow" w="med" len="sm"/>
            </a:ln>
            <a:effectLst/>
          </p:spPr>
        </p:cxnSp>
        <p:cxnSp>
          <p:nvCxnSpPr>
            <p:cNvPr id="37" name="Straight Arrow Connector 36" descr="Right facing arrow">
              <a:extLst>
                <a:ext uri="{FF2B5EF4-FFF2-40B4-BE49-F238E27FC236}">
                  <a16:creationId xmlns:a16="http://schemas.microsoft.com/office/drawing/2014/main" id="{86A4E3E1-E05F-469B-8A65-F33EE1F45E78}"/>
                </a:ext>
              </a:extLst>
            </p:cNvPr>
            <p:cNvCxnSpPr>
              <a:cxnSpLocks/>
            </p:cNvCxnSpPr>
            <p:nvPr/>
          </p:nvCxnSpPr>
          <p:spPr>
            <a:xfrm flipV="1">
              <a:off x="8495355" y="2421893"/>
              <a:ext cx="435737" cy="158274"/>
            </a:xfrm>
            <a:prstGeom prst="straightConnector1">
              <a:avLst/>
            </a:prstGeom>
            <a:noFill/>
            <a:ln w="25400" cap="flat" cmpd="sng" algn="ctr">
              <a:solidFill>
                <a:srgbClr val="0078D4"/>
              </a:solidFill>
              <a:prstDash val="solid"/>
              <a:headEnd type="none" w="med" len="sm"/>
              <a:tailEnd type="arrow" w="med" len="sm"/>
            </a:ln>
            <a:effectLst/>
          </p:spPr>
        </p:cxnSp>
        <p:cxnSp>
          <p:nvCxnSpPr>
            <p:cNvPr id="38" name="Straight Arrow Connector 37" descr="Right facing arrow">
              <a:extLst>
                <a:ext uri="{FF2B5EF4-FFF2-40B4-BE49-F238E27FC236}">
                  <a16:creationId xmlns:a16="http://schemas.microsoft.com/office/drawing/2014/main" id="{60377E5F-C7D2-46AA-A79B-8F1E171DBAC9}"/>
                </a:ext>
              </a:extLst>
            </p:cNvPr>
            <p:cNvCxnSpPr>
              <a:cxnSpLocks/>
            </p:cNvCxnSpPr>
            <p:nvPr/>
          </p:nvCxnSpPr>
          <p:spPr>
            <a:xfrm>
              <a:off x="8489950" y="2685819"/>
              <a:ext cx="396770" cy="316007"/>
            </a:xfrm>
            <a:prstGeom prst="straightConnector1">
              <a:avLst/>
            </a:prstGeom>
            <a:noFill/>
            <a:ln w="25400" cap="flat" cmpd="sng" algn="ctr">
              <a:solidFill>
                <a:srgbClr val="0078D4"/>
              </a:solidFill>
              <a:prstDash val="solid"/>
              <a:headEnd type="none" w="med" len="sm"/>
              <a:tailEnd type="arrow" w="med" len="sm"/>
            </a:ln>
            <a:effectLst/>
          </p:spPr>
        </p:cxnSp>
        <mc:AlternateContent xmlns:mc="http://schemas.openxmlformats.org/markup-compatibility/2006" xmlns:p14="http://schemas.microsoft.com/office/powerpoint/2010/main">
          <mc:Choice Requires="p14">
            <p:contentPart p14:bwMode="auto" r:id="rId4">
              <p14:nvContentPartPr>
                <p14:cNvPr id="39" name="Ink 38">
                  <a:extLst>
                    <a:ext uri="{FF2B5EF4-FFF2-40B4-BE49-F238E27FC236}">
                      <a16:creationId xmlns:a16="http://schemas.microsoft.com/office/drawing/2014/main" id="{2C48FE22-2F4B-41DF-9E00-B6B3EDDB2505}"/>
                    </a:ext>
                  </a:extLst>
                </p14:cNvPr>
                <p14:cNvContentPartPr/>
                <p14:nvPr/>
              </p14:nvContentPartPr>
              <p14:xfrm>
                <a:off x="2012896" y="1719246"/>
                <a:ext cx="9524" cy="28575"/>
              </p14:xfrm>
            </p:contentPart>
          </mc:Choice>
          <mc:Fallback xmlns="">
            <p:pic>
              <p:nvPicPr>
                <p:cNvPr id="39" name="Ink 38">
                  <a:extLst>
                    <a:ext uri="{FF2B5EF4-FFF2-40B4-BE49-F238E27FC236}">
                      <a16:creationId xmlns:a16="http://schemas.microsoft.com/office/drawing/2014/main" id="{2C48FE22-2F4B-41DF-9E00-B6B3EDDB2505}"/>
                    </a:ext>
                  </a:extLst>
                </p:cNvPr>
                <p:cNvPicPr/>
                <p:nvPr/>
              </p:nvPicPr>
              <p:blipFill>
                <a:blip r:embed="rId5"/>
                <a:stretch>
                  <a:fillRect/>
                </a:stretch>
              </p:blipFill>
              <p:spPr>
                <a:xfrm>
                  <a:off x="2000991" y="1703371"/>
                  <a:ext cx="33096" cy="60008"/>
                </a:xfrm>
                <a:prstGeom prst="rect">
                  <a:avLst/>
                </a:prstGeom>
              </p:spPr>
            </p:pic>
          </mc:Fallback>
        </mc:AlternateContent>
      </p:grpSp>
    </p:spTree>
    <p:extLst>
      <p:ext uri="{BB962C8B-B14F-4D97-AF65-F5344CB8AC3E}">
        <p14:creationId xmlns:p14="http://schemas.microsoft.com/office/powerpoint/2010/main" val="743734741"/>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FF2F45-9BA0-43DC-A797-0265D9D7AD1E}"/>
              </a:ext>
            </a:extLst>
          </p:cNvPr>
          <p:cNvSpPr>
            <a:spLocks noGrp="1"/>
          </p:cNvSpPr>
          <p:nvPr>
            <p:ph type="title"/>
          </p:nvPr>
        </p:nvSpPr>
        <p:spPr/>
        <p:txBody>
          <a:bodyPr/>
          <a:lstStyle/>
          <a:p>
            <a:r>
              <a:rPr lang="en-US" sz="3100" dirty="0">
                <a:solidFill>
                  <a:schemeClr val="tx2">
                    <a:lumMod val="50000"/>
                  </a:schemeClr>
                </a:solidFill>
                <a:hlinkClick r:id="rId3">
                  <a:extLst>
                    <a:ext uri="{A12FA001-AC4F-418D-AE19-62706E023703}">
                      <ahyp:hlinkClr xmlns:ahyp="http://schemas.microsoft.com/office/drawing/2018/hyperlinkcolor" val="tx"/>
                    </a:ext>
                  </a:extLst>
                </a:hlinkClick>
              </a:rPr>
              <a:t>Focus on migration efforts</a:t>
            </a:r>
            <a:endParaRPr lang="en-US" sz="3100" dirty="0">
              <a:solidFill>
                <a:schemeClr val="tx2">
                  <a:lumMod val="50000"/>
                </a:schemeClr>
              </a:solidFill>
            </a:endParaRPr>
          </a:p>
        </p:txBody>
      </p:sp>
      <p:pic>
        <p:nvPicPr>
          <p:cNvPr id="4" name="Picture 3" descr="Plan, ready, and adopt in migration waves or releases. ">
            <a:extLst>
              <a:ext uri="{FF2B5EF4-FFF2-40B4-BE49-F238E27FC236}">
                <a16:creationId xmlns:a16="http://schemas.microsoft.com/office/drawing/2014/main" id="{BD4435AE-4F9D-4F31-A303-D0D65F6EF48B}"/>
              </a:ext>
            </a:extLst>
          </p:cNvPr>
          <p:cNvPicPr>
            <a:picLocks noChangeAspect="1"/>
          </p:cNvPicPr>
          <p:nvPr/>
        </p:nvPicPr>
        <p:blipFill>
          <a:blip r:embed="rId4"/>
          <a:stretch>
            <a:fillRect/>
          </a:stretch>
        </p:blipFill>
        <p:spPr>
          <a:xfrm>
            <a:off x="595957" y="1502530"/>
            <a:ext cx="11103879" cy="4427622"/>
          </a:xfrm>
          <a:prstGeom prst="rect">
            <a:avLst/>
          </a:prstGeom>
        </p:spPr>
      </p:pic>
    </p:spTree>
    <p:extLst>
      <p:ext uri="{BB962C8B-B14F-4D97-AF65-F5344CB8AC3E}">
        <p14:creationId xmlns:p14="http://schemas.microsoft.com/office/powerpoint/2010/main" val="1516083473"/>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043D721-B82A-49E8-AC07-590829666705}"/>
              </a:ext>
            </a:extLst>
          </p:cNvPr>
          <p:cNvSpPr>
            <a:spLocks noGrp="1"/>
          </p:cNvSpPr>
          <p:nvPr>
            <p:ph type="title"/>
          </p:nvPr>
        </p:nvSpPr>
        <p:spPr/>
        <p:txBody>
          <a:bodyPr/>
          <a:lstStyle/>
          <a:p>
            <a:r>
              <a:rPr lang="en-US" dirty="0"/>
              <a:t>Describe the Azure Migration Framework</a:t>
            </a:r>
          </a:p>
        </p:txBody>
      </p:sp>
    </p:spTree>
    <p:extLst>
      <p:ext uri="{BB962C8B-B14F-4D97-AF65-F5344CB8AC3E}">
        <p14:creationId xmlns:p14="http://schemas.microsoft.com/office/powerpoint/2010/main" val="3630148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Determine your migration strategy</a:t>
            </a:r>
          </a:p>
        </p:txBody>
      </p:sp>
      <p:sp>
        <p:nvSpPr>
          <p:cNvPr id="3" name="Content Placeholder 2">
            <a:extLst>
              <a:ext uri="{FF2B5EF4-FFF2-40B4-BE49-F238E27FC236}">
                <a16:creationId xmlns:a16="http://schemas.microsoft.com/office/drawing/2014/main" id="{AA185E1C-174B-427E-8173-3D6B22758871}"/>
              </a:ext>
            </a:extLst>
          </p:cNvPr>
          <p:cNvSpPr>
            <a:spLocks noGrp="1"/>
          </p:cNvSpPr>
          <p:nvPr>
            <p:ph type="body" sz="quarter" idx="10"/>
          </p:nvPr>
        </p:nvSpPr>
        <p:spPr>
          <a:xfrm>
            <a:off x="432089" y="1083334"/>
            <a:ext cx="11341268" cy="400110"/>
          </a:xfrm>
        </p:spPr>
        <p:txBody>
          <a:bodyPr/>
          <a:lstStyle/>
          <a:p>
            <a:r>
              <a:rPr lang="en-US" dirty="0"/>
              <a:t>Select a strategy that meets your goals – you may need several strategies</a:t>
            </a:r>
          </a:p>
        </p:txBody>
      </p:sp>
      <p:graphicFrame>
        <p:nvGraphicFramePr>
          <p:cNvPr id="4" name="Table 4">
            <a:extLst>
              <a:ext uri="{FF2B5EF4-FFF2-40B4-BE49-F238E27FC236}">
                <a16:creationId xmlns:a16="http://schemas.microsoft.com/office/drawing/2014/main" id="{EF48A298-25F0-47D0-973F-2323C4514070}"/>
              </a:ext>
            </a:extLst>
          </p:cNvPr>
          <p:cNvGraphicFramePr>
            <a:graphicFrameLocks noGrp="1"/>
          </p:cNvGraphicFramePr>
          <p:nvPr>
            <p:extLst>
              <p:ext uri="{D42A27DB-BD31-4B8C-83A1-F6EECF244321}">
                <p14:modId xmlns:p14="http://schemas.microsoft.com/office/powerpoint/2010/main" val="121961561"/>
              </p:ext>
            </p:extLst>
          </p:nvPr>
        </p:nvGraphicFramePr>
        <p:xfrm>
          <a:off x="1090246" y="1726174"/>
          <a:ext cx="10465474" cy="4419600"/>
        </p:xfrm>
        <a:graphic>
          <a:graphicData uri="http://schemas.openxmlformats.org/drawingml/2006/table">
            <a:tbl>
              <a:tblPr firstRow="1" bandRow="1">
                <a:tableStyleId>{5C22544A-7EE6-4342-B048-85BDC9FD1C3A}</a:tableStyleId>
              </a:tblPr>
              <a:tblGrid>
                <a:gridCol w="1524840">
                  <a:extLst>
                    <a:ext uri="{9D8B030D-6E8A-4147-A177-3AD203B41FA5}">
                      <a16:colId xmlns:a16="http://schemas.microsoft.com/office/drawing/2014/main" val="1587117892"/>
                    </a:ext>
                  </a:extLst>
                </a:gridCol>
                <a:gridCol w="8940634">
                  <a:extLst>
                    <a:ext uri="{9D8B030D-6E8A-4147-A177-3AD203B41FA5}">
                      <a16:colId xmlns:a16="http://schemas.microsoft.com/office/drawing/2014/main" val="540355312"/>
                    </a:ext>
                  </a:extLst>
                </a:gridCol>
              </a:tblGrid>
              <a:tr h="370840">
                <a:tc>
                  <a:txBody>
                    <a:bodyPr/>
                    <a:lstStyle/>
                    <a:p>
                      <a:pPr algn="ctr"/>
                      <a:r>
                        <a:rPr lang="en-US" sz="2000" dirty="0"/>
                        <a:t>Pattern</a:t>
                      </a: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000" dirty="0"/>
                        <a:t>When to use</a:t>
                      </a: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45849937"/>
                  </a:ext>
                </a:extLst>
              </a:tr>
              <a:tr h="370840">
                <a:tc>
                  <a:txBody>
                    <a:bodyPr/>
                    <a:lstStyle/>
                    <a:p>
                      <a:r>
                        <a:rPr lang="en-US" sz="2000" dirty="0"/>
                        <a:t>Rehost</a:t>
                      </a:r>
                    </a:p>
                  </a:txBody>
                  <a:tcPr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285750" indent="-285750">
                        <a:buFont typeface="Arial" panose="020B0604020202020204" pitchFamily="34" charset="0"/>
                        <a:buChar char="•"/>
                      </a:pPr>
                      <a:r>
                        <a:rPr lang="en-US" sz="2000" b="0" i="0" kern="1200" dirty="0">
                          <a:solidFill>
                            <a:schemeClr val="dk1"/>
                          </a:solidFill>
                          <a:effectLst/>
                          <a:latin typeface="+mn-lt"/>
                          <a:ea typeface="+mn-ea"/>
                          <a:cs typeface="+mn-cs"/>
                        </a:rPr>
                        <a:t>Move workloads quickly to the cloud</a:t>
                      </a:r>
                    </a:p>
                    <a:p>
                      <a:pPr marL="285750" indent="-285750">
                        <a:buFont typeface="Arial" panose="020B0604020202020204" pitchFamily="34" charset="0"/>
                        <a:buChar char="•"/>
                      </a:pPr>
                      <a:r>
                        <a:rPr lang="en-US" sz="2000" b="0" i="0" kern="1200" dirty="0">
                          <a:solidFill>
                            <a:schemeClr val="dk1"/>
                          </a:solidFill>
                          <a:effectLst/>
                          <a:latin typeface="+mn-lt"/>
                          <a:ea typeface="+mn-ea"/>
                          <a:cs typeface="+mn-cs"/>
                        </a:rPr>
                        <a:t>Don't need immediate changes to app capabilities</a:t>
                      </a:r>
                      <a:endParaRPr lang="en-US" sz="2000" dirty="0"/>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94147260"/>
                  </a:ext>
                </a:extLst>
              </a:tr>
              <a:tr h="370840">
                <a:tc>
                  <a:txBody>
                    <a:bodyPr/>
                    <a:lstStyle/>
                    <a:p>
                      <a:r>
                        <a:rPr lang="en-US" sz="2000" dirty="0"/>
                        <a:t>Refactor</a:t>
                      </a:r>
                    </a:p>
                  </a:txBody>
                  <a:tcPr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285750" indent="-285750">
                        <a:buFont typeface="Arial" panose="020B0604020202020204" pitchFamily="34" charset="0"/>
                        <a:buChar char="•"/>
                      </a:pPr>
                      <a:r>
                        <a:rPr lang="en-US" sz="2000" b="0" i="0" kern="1200" dirty="0">
                          <a:solidFill>
                            <a:schemeClr val="dk1"/>
                          </a:solidFill>
                          <a:effectLst/>
                          <a:latin typeface="+mn-lt"/>
                          <a:ea typeface="+mn-ea"/>
                          <a:cs typeface="+mn-cs"/>
                        </a:rPr>
                        <a:t>Apply Azure DevOps practices or using a container strategy for workloads. </a:t>
                      </a:r>
                    </a:p>
                    <a:p>
                      <a:pPr marL="285750" indent="-285750">
                        <a:buFont typeface="Arial" panose="020B0604020202020204" pitchFamily="34" charset="0"/>
                        <a:buChar char="•"/>
                      </a:pPr>
                      <a:r>
                        <a:rPr lang="en-US" sz="2000" b="0" i="0" kern="1200" dirty="0">
                          <a:solidFill>
                            <a:schemeClr val="dk1"/>
                          </a:solidFill>
                          <a:effectLst/>
                          <a:latin typeface="+mn-lt"/>
                          <a:ea typeface="+mn-ea"/>
                          <a:cs typeface="+mn-cs"/>
                        </a:rPr>
                        <a:t>Consider the portability of your existing code base and available development skills.</a:t>
                      </a:r>
                      <a:endParaRPr lang="en-US" sz="2000" dirty="0"/>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232104101"/>
                  </a:ext>
                </a:extLst>
              </a:tr>
              <a:tr h="370840">
                <a:tc>
                  <a:txBody>
                    <a:bodyPr/>
                    <a:lstStyle/>
                    <a:p>
                      <a:r>
                        <a:rPr lang="en-US" sz="2000" dirty="0"/>
                        <a:t>Rearchitect</a:t>
                      </a:r>
                    </a:p>
                  </a:txBody>
                  <a:tcPr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285750" indent="-285750">
                        <a:buFont typeface="Arial" panose="020B0604020202020204" pitchFamily="34" charset="0"/>
                        <a:buChar char="•"/>
                      </a:pPr>
                      <a:r>
                        <a:rPr lang="en-US" sz="2000" b="0" i="0" kern="1200" dirty="0">
                          <a:solidFill>
                            <a:schemeClr val="dk1"/>
                          </a:solidFill>
                          <a:effectLst/>
                          <a:latin typeface="+mn-lt"/>
                          <a:ea typeface="+mn-ea"/>
                          <a:cs typeface="+mn-cs"/>
                        </a:rPr>
                        <a:t>Use existing application investments, </a:t>
                      </a:r>
                    </a:p>
                    <a:p>
                      <a:pPr marL="285750" indent="-285750">
                        <a:buFont typeface="Arial" panose="020B0604020202020204" pitchFamily="34" charset="0"/>
                        <a:buChar char="•"/>
                      </a:pPr>
                      <a:r>
                        <a:rPr lang="en-US" sz="2000" b="0" i="0" kern="1200" dirty="0">
                          <a:solidFill>
                            <a:schemeClr val="dk1"/>
                          </a:solidFill>
                          <a:effectLst/>
                          <a:latin typeface="+mn-lt"/>
                          <a:ea typeface="+mn-ea"/>
                          <a:cs typeface="+mn-cs"/>
                        </a:rPr>
                        <a:t>Apps need major revisions for new features and to work effectively on a cloud platform.</a:t>
                      </a: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315349120"/>
                  </a:ext>
                </a:extLst>
              </a:tr>
              <a:tr h="370840">
                <a:tc>
                  <a:txBody>
                    <a:bodyPr/>
                    <a:lstStyle/>
                    <a:p>
                      <a:r>
                        <a:rPr lang="en-US" sz="2000" dirty="0"/>
                        <a:t>Rebuild (new)</a:t>
                      </a:r>
                    </a:p>
                  </a:txBody>
                  <a:tcPr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285750" indent="-285750">
                        <a:buFont typeface="Arial" panose="020B0604020202020204" pitchFamily="34" charset="0"/>
                        <a:buChar char="•"/>
                      </a:pPr>
                      <a:r>
                        <a:rPr lang="en-US" sz="2000" b="0" i="0" kern="1200" dirty="0">
                          <a:solidFill>
                            <a:schemeClr val="dk1"/>
                          </a:solidFill>
                          <a:effectLst/>
                          <a:latin typeface="+mn-lt"/>
                          <a:ea typeface="+mn-ea"/>
                          <a:cs typeface="+mn-cs"/>
                        </a:rPr>
                        <a:t>Rapid development and existing apps have limited functionality and lifespan. </a:t>
                      </a:r>
                    </a:p>
                    <a:p>
                      <a:pPr marL="285750" indent="-285750">
                        <a:buFont typeface="Arial" panose="020B0604020202020204" pitchFamily="34" charset="0"/>
                        <a:buChar char="•"/>
                      </a:pPr>
                      <a:r>
                        <a:rPr lang="en-US" sz="2000" b="0" i="0" kern="1200" dirty="0">
                          <a:solidFill>
                            <a:schemeClr val="dk1"/>
                          </a:solidFill>
                          <a:effectLst/>
                          <a:latin typeface="+mn-lt"/>
                          <a:ea typeface="+mn-ea"/>
                          <a:cs typeface="+mn-cs"/>
                        </a:rPr>
                        <a:t>Expedite business innovation by using Azure DevOps practices. </a:t>
                      </a:r>
                    </a:p>
                    <a:p>
                      <a:pPr marL="285750" indent="-285750">
                        <a:buFont typeface="Arial" panose="020B0604020202020204" pitchFamily="34" charset="0"/>
                        <a:buChar char="•"/>
                      </a:pPr>
                      <a:r>
                        <a:rPr lang="en-US" sz="2000" b="0" i="0" kern="1200" dirty="0">
                          <a:solidFill>
                            <a:schemeClr val="dk1"/>
                          </a:solidFill>
                          <a:effectLst/>
                          <a:latin typeface="+mn-lt"/>
                          <a:ea typeface="+mn-ea"/>
                          <a:cs typeface="+mn-cs"/>
                        </a:rPr>
                        <a:t>Legacy apps as no code or low apps in the cloud.</a:t>
                      </a:r>
                      <a:endParaRPr lang="en-US" sz="2000" dirty="0"/>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370101086"/>
                  </a:ext>
                </a:extLst>
              </a:tr>
            </a:tbl>
          </a:graphicData>
        </a:graphic>
      </p:graphicFrame>
      <p:grpSp>
        <p:nvGrpSpPr>
          <p:cNvPr id="2" name="Group 1">
            <a:extLst>
              <a:ext uri="{FF2B5EF4-FFF2-40B4-BE49-F238E27FC236}">
                <a16:creationId xmlns:a16="http://schemas.microsoft.com/office/drawing/2014/main" id="{58E7E6A4-FAA9-4421-B22B-CEB3A5CCCF84}"/>
              </a:ext>
              <a:ext uri="{C183D7F6-B498-43B3-948B-1728B52AA6E4}">
                <adec:decorative xmlns:adec="http://schemas.microsoft.com/office/drawing/2017/decorative" val="1"/>
              </a:ext>
            </a:extLst>
          </p:cNvPr>
          <p:cNvGrpSpPr/>
          <p:nvPr/>
        </p:nvGrpSpPr>
        <p:grpSpPr>
          <a:xfrm>
            <a:off x="418643" y="2141156"/>
            <a:ext cx="727821" cy="3638413"/>
            <a:chOff x="418643" y="2141156"/>
            <a:chExt cx="727821" cy="3638413"/>
          </a:xfrm>
        </p:grpSpPr>
        <p:pic>
          <p:nvPicPr>
            <p:cNvPr id="3076" name="Picture 4" descr="Web design">
              <a:extLst>
                <a:ext uri="{FF2B5EF4-FFF2-40B4-BE49-F238E27FC236}">
                  <a16:creationId xmlns:a16="http://schemas.microsoft.com/office/drawing/2014/main" id="{772DE6FC-0BCF-414E-8C4B-C7CBA7F719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8643" y="3080013"/>
              <a:ext cx="714375" cy="523875"/>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Playbook">
              <a:extLst>
                <a:ext uri="{FF2B5EF4-FFF2-40B4-BE49-F238E27FC236}">
                  <a16:creationId xmlns:a16="http://schemas.microsoft.com/office/drawing/2014/main" id="{1F0CA4E4-62AD-4B0A-B91D-EF55A2AD4F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8643" y="4116979"/>
              <a:ext cx="714375" cy="523875"/>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Share">
              <a:extLst>
                <a:ext uri="{FF2B5EF4-FFF2-40B4-BE49-F238E27FC236}">
                  <a16:creationId xmlns:a16="http://schemas.microsoft.com/office/drawing/2014/main" id="{0D89F222-3EE0-4EA4-8842-9081514D98E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2089" y="2141156"/>
              <a:ext cx="714375" cy="523875"/>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Power">
              <a:extLst>
                <a:ext uri="{FF2B5EF4-FFF2-40B4-BE49-F238E27FC236}">
                  <a16:creationId xmlns:a16="http://schemas.microsoft.com/office/drawing/2014/main" id="{CD293F0F-992F-4DD5-84CC-04BF33DFC07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2089" y="5255694"/>
              <a:ext cx="714375" cy="52387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577997913"/>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1764F01-4156-4E8B-91C1-EFE7F57CF82D}"/>
              </a:ext>
            </a:extLst>
          </p:cNvPr>
          <p:cNvSpPr>
            <a:spLocks noGrp="1"/>
          </p:cNvSpPr>
          <p:nvPr>
            <p:ph type="title"/>
          </p:nvPr>
        </p:nvSpPr>
        <p:spPr/>
        <p:txBody>
          <a:bodyPr/>
          <a:lstStyle/>
          <a:p>
            <a:r>
              <a:rPr lang="en-US" dirty="0"/>
              <a:t>Assess your workloads</a:t>
            </a:r>
          </a:p>
        </p:txBody>
      </p:sp>
    </p:spTree>
    <p:extLst>
      <p:ext uri="{BB962C8B-B14F-4D97-AF65-F5344CB8AC3E}">
        <p14:creationId xmlns:p14="http://schemas.microsoft.com/office/powerpoint/2010/main" val="2168878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azure">
  <a:themeElements>
    <a:clrScheme name="Azure">
      <a:dk1>
        <a:srgbClr val="000000"/>
      </a:dk1>
      <a:lt1>
        <a:srgbClr val="FFFFFF"/>
      </a:lt1>
      <a:dk2>
        <a:srgbClr val="0078D4"/>
      </a:dk2>
      <a:lt2>
        <a:srgbClr val="FFFFFF"/>
      </a:lt2>
      <a:accent1>
        <a:srgbClr val="243A5E"/>
      </a:accent1>
      <a:accent2>
        <a:srgbClr val="75757A"/>
      </a:accent2>
      <a:accent3>
        <a:srgbClr val="000041"/>
      </a:accent3>
      <a:accent4>
        <a:srgbClr val="0078D4"/>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 id="{694C3C5A-296C-428D-9931-5E70097D04A6}" vid="{8648951D-6B4C-475F-A412-60A972635B3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29163849240324E9E04492C11FECC70" ma:contentTypeVersion="22" ma:contentTypeDescription="Create a new document." ma:contentTypeScope="" ma:versionID="1e27dd95346f5a887c6ca177b90812a7">
  <xsd:schema xmlns:xsd="http://www.w3.org/2001/XMLSchema" xmlns:xs="http://www.w3.org/2001/XMLSchema" xmlns:p="http://schemas.microsoft.com/office/2006/metadata/properties" xmlns:ns1="http://schemas.microsoft.com/sharepoint/v3" xmlns:ns2="e8bab37c-6053-4066-b569-fd9fbae908bd" xmlns:ns3="1d16016b-1e11-4dbd-8bd0-b44cb6539c58" xmlns:ns4="230e9df3-be65-4c73-a93b-d1236ebd677e" targetNamespace="http://schemas.microsoft.com/office/2006/metadata/properties" ma:root="true" ma:fieldsID="82f4b3b6bb8071e8bac45169630d6eb4" ns1:_="" ns2:_="" ns3:_="" ns4:_="">
    <xsd:import namespace="http://schemas.microsoft.com/sharepoint/v3"/>
    <xsd:import namespace="e8bab37c-6053-4066-b569-fd9fbae908bd"/>
    <xsd:import namespace="1d16016b-1e11-4dbd-8bd0-b44cb6539c58"/>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OCR" minOccurs="0"/>
                <xsd:element ref="ns2:MediaServiceDateTaken" minOccurs="0"/>
                <xsd:element ref="ns1:_ip_UnifiedCompliancePolicyProperties" minOccurs="0"/>
                <xsd:element ref="ns1:_ip_UnifiedCompliancePolicyUIAction" minOccurs="0"/>
                <xsd:element ref="ns2:MediaServiceGenerationTime" minOccurs="0"/>
                <xsd:element ref="ns2:MediaServiceEventHashCode" minOccurs="0"/>
                <xsd:element ref="ns2:Description" minOccurs="0"/>
                <xsd:element ref="ns3:SharedWithUsers" minOccurs="0"/>
                <xsd:element ref="ns3:SharedWithDetails" minOccurs="0"/>
                <xsd:element ref="ns2:MediaLengthInSeconds" minOccurs="0"/>
                <xsd:element ref="ns2:lcf76f155ced4ddcb4097134ff3c332f" minOccurs="0"/>
                <xsd:element ref="ns4:TaxCatchAll" minOccurs="0"/>
                <xsd:element ref="ns2:OneNoteFluid_FileOrder" minOccurs="0"/>
                <xsd:element ref="ns2:MediaServiceSearchProperties" minOccurs="0"/>
                <xsd:element ref="ns2:MediaServiceDocTag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4" nillable="true" ma:displayName="Unified Compliance Policy Properties" ma:hidden="true" ma:internalName="_ip_UnifiedCompliancePolicyProperties">
      <xsd:simpleType>
        <xsd:restriction base="dms:Note"/>
      </xsd:simpleType>
    </xsd:element>
    <xsd:element name="_ip_UnifiedCompliancePolicyUIAction" ma:index="15"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8bab37c-6053-4066-b569-fd9fbae908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DateTaken" ma:index="13" nillable="true" ma:displayName="MediaServiceDateTaken" ma:hidden="true" ma:internalName="MediaServiceDateTaken"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Description" ma:index="18" nillable="true" ma:displayName="Description" ma:format="Dropdown" ma:internalName="Description">
      <xsd:simpleType>
        <xsd:restriction base="dms:Note">
          <xsd:maxLength value="255"/>
        </xsd:restriction>
      </xsd:simpleType>
    </xsd:element>
    <xsd:element name="MediaLengthInSeconds" ma:index="21" nillable="true" ma:displayName="Length (seconds)" ma:internalName="MediaLengthInSeconds" ma:readOnly="true">
      <xsd:simpleType>
        <xsd:restriction base="dms:Unknown"/>
      </xsd:simpleType>
    </xsd:element>
    <xsd:element name="lcf76f155ced4ddcb4097134ff3c332f" ma:index="23"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OneNoteFluid_FileOrder" ma:index="25" nillable="true" ma:displayName="OneNoteFluid_FileOrder" ma:internalName="OneNoteFluid_FileOrder">
      <xsd:simpleType>
        <xsd:restriction base="dms:Text">
          <xsd:maxLength value="255"/>
        </xsd:restriction>
      </xsd:simpleType>
    </xsd:element>
    <xsd:element name="MediaServiceSearchProperties" ma:index="26" nillable="true" ma:displayName="MediaServiceSearchProperties" ma:hidden="true" ma:internalName="MediaServiceSearchProperties" ma:readOnly="true">
      <xsd:simpleType>
        <xsd:restriction base="dms:Note"/>
      </xsd:simpleType>
    </xsd:element>
    <xsd:element name="MediaServiceDocTags" ma:index="27" nillable="true" ma:displayName="MediaServiceDocTags" ma:hidden="true" ma:internalName="MediaServiceDocTags" ma:readOnly="true">
      <xsd:simpleType>
        <xsd:restriction base="dms:Note"/>
      </xsd:simpleType>
    </xsd:element>
    <xsd:element name="MediaServiceObjectDetectorVersions" ma:index="28"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d16016b-1e11-4dbd-8bd0-b44cb6539c58" elementFormDefault="qualified">
    <xsd:import namespace="http://schemas.microsoft.com/office/2006/documentManagement/types"/>
    <xsd:import namespace="http://schemas.microsoft.com/office/infopath/2007/PartnerControls"/>
    <xsd:element name="SharedWithUsers" ma:index="19"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0"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4" nillable="true" ma:displayName="Taxonomy Catch All Column" ma:hidden="true" ma:list="{4c30d077-ef4f-4e82-b228-e78667907e38}" ma:internalName="TaxCatchAll" ma:showField="CatchAllData" ma:web="1d16016b-1e11-4dbd-8bd0-b44cb6539c58">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OneNoteFluid_FileOrder xmlns="e8bab37c-6053-4066-b569-fd9fbae908bd" xsi:nil="true"/>
    <_ip_UnifiedCompliancePolicyUIAction xmlns="http://schemas.microsoft.com/sharepoint/v3" xsi:nil="true"/>
    <_ip_UnifiedCompliancePolicyProperties xmlns="http://schemas.microsoft.com/sharepoint/v3" xsi:nil="true"/>
    <Description xmlns="e8bab37c-6053-4066-b569-fd9fbae908bd" xsi:nil="true"/>
    <lcf76f155ced4ddcb4097134ff3c332f xmlns="e8bab37c-6053-4066-b569-fd9fbae908bd">
      <Terms xmlns="http://schemas.microsoft.com/office/infopath/2007/PartnerControls"/>
    </lcf76f155ced4ddcb4097134ff3c332f>
    <TaxCatchAll xmlns="230e9df3-be65-4c73-a93b-d1236ebd677e" xsi:nil="true"/>
  </documentManagement>
</p:properties>
</file>

<file path=customXml/itemProps1.xml><?xml version="1.0" encoding="utf-8"?>
<ds:datastoreItem xmlns:ds="http://schemas.openxmlformats.org/officeDocument/2006/customXml" ds:itemID="{0EA08859-2A83-4B4D-AE24-0DD4D1EA5A2B}"/>
</file>

<file path=customXml/itemProps2.xml><?xml version="1.0" encoding="utf-8"?>
<ds:datastoreItem xmlns:ds="http://schemas.openxmlformats.org/officeDocument/2006/customXml" ds:itemID="{43100F79-EE58-428B-BAD9-1FE58D05FDAC}"/>
</file>

<file path=customXml/itemProps3.xml><?xml version="1.0" encoding="utf-8"?>
<ds:datastoreItem xmlns:ds="http://schemas.openxmlformats.org/officeDocument/2006/customXml" ds:itemID="{D1231E15-12E6-4A9B-A12C-B87FF4C2D28E}"/>
</file>

<file path=docMetadata/LabelInfo.xml><?xml version="1.0" encoding="utf-8"?>
<clbl:labelList xmlns:clbl="http://schemas.microsoft.com/office/2020/mipLabelMetadata">
  <clbl:label id="{1a19d03a-48bc-4359-8038-5b5f6d5847c3}"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azure</Template>
  <TotalTime>0</TotalTime>
  <Words>2950</Words>
  <Application>Microsoft Office PowerPoint</Application>
  <PresentationFormat>Widescreen</PresentationFormat>
  <Paragraphs>325</Paragraphs>
  <Slides>28</Slides>
  <Notes>17</Notes>
  <HiddenSlides>2</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28</vt:i4>
      </vt:variant>
    </vt:vector>
  </HeadingPairs>
  <TitlesOfParts>
    <vt:vector size="39" baseType="lpstr">
      <vt:lpstr>-apple-system</vt:lpstr>
      <vt:lpstr>Arial</vt:lpstr>
      <vt:lpstr>Calibri</vt:lpstr>
      <vt:lpstr>Consolas</vt:lpstr>
      <vt:lpstr>Helvetica Neue</vt:lpstr>
      <vt:lpstr>Segoe UI</vt:lpstr>
      <vt:lpstr>Segoe UI Light</vt:lpstr>
      <vt:lpstr>Segoe UI Semibold</vt:lpstr>
      <vt:lpstr>Symbol</vt:lpstr>
      <vt:lpstr>Wingdings</vt:lpstr>
      <vt:lpstr>azure</vt:lpstr>
      <vt:lpstr>AZ-305T00A Designing Microsoft Azure Infrastructure Solutions</vt:lpstr>
      <vt:lpstr>Design a migration solution</vt:lpstr>
      <vt:lpstr>Learning Objectives </vt:lpstr>
      <vt:lpstr>Evaluate migration with the Cloud Adoption Framework</vt:lpstr>
      <vt:lpstr>Review the Cloud Adoption Framework </vt:lpstr>
      <vt:lpstr>Focus on migration efforts</vt:lpstr>
      <vt:lpstr>Describe the Azure Migration Framework</vt:lpstr>
      <vt:lpstr>Determine your migration strategy</vt:lpstr>
      <vt:lpstr>Assess your workloads</vt:lpstr>
      <vt:lpstr>Determine what to migrate</vt:lpstr>
      <vt:lpstr>Compare migration tools</vt:lpstr>
      <vt:lpstr>Identify migration tools</vt:lpstr>
      <vt:lpstr>Migrate your databases</vt:lpstr>
      <vt:lpstr>Select a database migration type</vt:lpstr>
      <vt:lpstr>Select an online migration tool</vt:lpstr>
      <vt:lpstr>Consider using Azure File Sync</vt:lpstr>
      <vt:lpstr>Consider the Storage Migration Service</vt:lpstr>
      <vt:lpstr>Select an offline migration tool</vt:lpstr>
      <vt:lpstr>Consider the import/export service</vt:lpstr>
      <vt:lpstr>Consider the Data Box family of products</vt:lpstr>
      <vt:lpstr>Compare data migration solutions</vt:lpstr>
      <vt:lpstr>Review</vt:lpstr>
      <vt:lpstr>Discussion (activity)</vt:lpstr>
      <vt:lpstr>Learning recap – Migration solutions</vt:lpstr>
      <vt:lpstr>Instructor resources (hidden)</vt:lpstr>
      <vt:lpstr>Solution idea #1</vt:lpstr>
      <vt:lpstr>Solution idea #2</vt:lpstr>
      <vt:lpstr>End of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2023-09-24T01:18:47Z</dcterms:created>
  <dcterms:modified xsi:type="dcterms:W3CDTF">2023-09-24T01:18:51Z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ediaServiceImageTags">
    <vt:lpwstr/>
  </property>
  <property fmtid="{D5CDD505-2E9C-101B-9397-08002B2CF9AE}" pid="3" name="ContentTypeId">
    <vt:lpwstr>0x010100329163849240324E9E04492C11FECC70</vt:lpwstr>
  </property>
</Properties>
</file>